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6" r:id="rId9"/>
    <p:sldId id="284" r:id="rId10"/>
    <p:sldId id="267" r:id="rId11"/>
    <p:sldId id="268" r:id="rId12"/>
    <p:sldId id="285" r:id="rId13"/>
    <p:sldId id="269" r:id="rId14"/>
    <p:sldId id="270" r:id="rId15"/>
    <p:sldId id="271" r:id="rId16"/>
    <p:sldId id="287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50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1DF8CE6-D0D5-4F3B-B258-45018B01445C}" type="datetimeFigureOut">
              <a:rPr lang="en-AU"/>
              <a:pPr>
                <a:defRPr/>
              </a:pPr>
              <a:t>28/02/2011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25F75EB-643D-4115-A94E-C3B966BC3C5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E0726F-6A56-4819-A7B3-0B964427B5C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999330-CBAC-4B16-9587-0A75244B1E0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AD2C83-8C8F-4357-BC42-41110EF76CF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3032BE-9F7C-4046-ACCD-B1F9E2C5A86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3886C5-6D2E-43D5-BA64-638C7A84464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66316A-DE09-4769-BE3E-6DAAF6C0CA2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8DB833-B4F4-4C1F-8740-62C367ECFDC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BE02CC-F14F-47D5-A847-92042E6C629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87399C-5B8F-4F30-ADAE-EB7E752991D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CC55C2-F800-43E7-B3DE-BF972321416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C394AE-AA0D-48F8-979C-9B87DE0EEAE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5F49B1-A881-43FB-862C-D7CBE102ED9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2F5246-8753-42B7-A1BE-81EAB6AA2D1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0007D1-9419-4449-8CF0-4FAEEA16B3C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4E1FDE-3B95-4322-8E57-D5057D41F45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497F7A-F65A-48E0-84D0-63702B5BA5B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306A4A-45D5-48E4-B86B-04975CD1F78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949F31-579E-415D-8F45-8A7CC5DC00D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AEF2DA-E4D1-41A3-83D5-CA26A87F7E8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725789-B7DE-474D-8FE5-0700DA9E893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46A102-980D-43B0-A97E-3ABA93F4917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24D1AC-B283-4D96-856E-1719974E075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F42A1F-CFD2-49C8-AC1E-1CD502962F8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A0246D-F334-4D71-9360-1F6986C4F1D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6C900E-E059-4B2A-8F01-97505DD50E8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14FF74-A756-4506-915F-9355DFF630D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18344-D610-4773-BB3F-1AABE7FF7D7A}" type="datetimeFigureOut">
              <a:rPr lang="en-AU"/>
              <a:pPr>
                <a:defRPr/>
              </a:pPr>
              <a:t>28/02/2011</a:t>
            </a:fld>
            <a:endParaRPr lang="en-A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6F6A9-22F0-4297-AB12-E79CDFE53F5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2D16E-6A8D-4FC3-B510-4E6B7C0D97BE}" type="datetimeFigureOut">
              <a:rPr lang="en-AU"/>
              <a:pPr>
                <a:defRPr/>
              </a:pPr>
              <a:t>28/02/2011</a:t>
            </a:fld>
            <a:endParaRPr lang="en-A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A3CA5-E979-4245-9CFD-9F3E33E9F6F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6DAA5-5E9F-4EAF-984A-05F4F0534CC8}" type="datetimeFigureOut">
              <a:rPr lang="en-AU"/>
              <a:pPr>
                <a:defRPr/>
              </a:pPr>
              <a:t>28/02/2011</a:t>
            </a:fld>
            <a:endParaRPr lang="en-A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926E8-7682-4824-993D-9D41CED3BD9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3639B-40D3-4525-8542-406FEB364F92}" type="datetimeFigureOut">
              <a:rPr lang="en-AU"/>
              <a:pPr>
                <a:defRPr/>
              </a:pPr>
              <a:t>28/02/2011</a:t>
            </a:fld>
            <a:endParaRPr lang="en-A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FF83E-BC93-475A-97C4-FCBFECB380C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013BA-4134-4DBA-BBFB-D04AA842C601}" type="datetimeFigureOut">
              <a:rPr lang="en-AU"/>
              <a:pPr>
                <a:defRPr/>
              </a:pPr>
              <a:t>28/02/2011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7F254-E27D-4137-8CD1-EDA180D3826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67467-33E7-4315-B3F6-2B21B277F7FF}" type="datetimeFigureOut">
              <a:rPr lang="en-AU"/>
              <a:pPr>
                <a:defRPr/>
              </a:pPr>
              <a:t>28/02/2011</a:t>
            </a:fld>
            <a:endParaRPr lang="en-A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85F4C-DE64-4632-9F23-14D190D9893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95B50-D433-408A-A1EC-926D5632C852}" type="datetimeFigureOut">
              <a:rPr lang="en-AU"/>
              <a:pPr>
                <a:defRPr/>
              </a:pPr>
              <a:t>28/02/2011</a:t>
            </a:fld>
            <a:endParaRPr lang="en-AU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D8E97-D81A-4D46-AB2E-9E38182DAA7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85184-53D7-41B4-A5B7-0D54E7EB32C5}" type="datetimeFigureOut">
              <a:rPr lang="en-AU"/>
              <a:pPr>
                <a:defRPr/>
              </a:pPr>
              <a:t>28/02/2011</a:t>
            </a:fld>
            <a:endParaRPr lang="en-A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10F82-C9D7-45BB-8B0E-79EDE84924D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3EB5E-2E2F-44EB-A549-750BD5A07A76}" type="datetimeFigureOut">
              <a:rPr lang="en-AU"/>
              <a:pPr>
                <a:defRPr/>
              </a:pPr>
              <a:t>28/02/2011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FBA26-088E-4F1F-8624-C4E6E24720E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331-ABC0-43F9-B08E-173B83750732}" type="datetimeFigureOut">
              <a:rPr lang="en-AU"/>
              <a:pPr>
                <a:defRPr/>
              </a:pPr>
              <a:t>28/02/2011</a:t>
            </a:fld>
            <a:endParaRPr lang="en-A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02ADA-9F66-4B1F-803A-D078702C15E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09E02-EF3E-4C2E-9427-FE6C869AC9EB}" type="datetimeFigureOut">
              <a:rPr lang="en-AU"/>
              <a:pPr>
                <a:defRPr/>
              </a:pPr>
              <a:t>28/02/2011</a:t>
            </a:fld>
            <a:endParaRPr lang="en-A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9BA0B-5E8C-4F9D-A364-FD1F8C390D2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2968F3-7FF4-437B-B2F7-C786E0F4DE83}" type="datetimeFigureOut">
              <a:rPr lang="en-AU"/>
              <a:pPr>
                <a:defRPr/>
              </a:pPr>
              <a:t>28/02/2011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BAB348-AD7A-4A16-BB32-1018E997754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2781300"/>
            <a:ext cx="310832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75" y="836712"/>
            <a:ext cx="7772400" cy="1828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dirty="0" smtClean="0"/>
              <a:t>Prevention and management of injuries IN SENIOR Australian rules football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5963" y="4437063"/>
            <a:ext cx="3486150" cy="809625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AU" dirty="0" smtClean="0"/>
              <a:t>Paul Greco – Physiotherapist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AU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63" y="416843"/>
            <a:ext cx="8305800" cy="9239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dirty="0" smtClean="0"/>
              <a:t>Acute Injury Management:</a:t>
            </a:r>
            <a:endParaRPr dirty="0"/>
          </a:p>
        </p:txBody>
      </p:sp>
      <p:sp>
        <p:nvSpPr>
          <p:cNvPr id="32770" name="AutoShape 7" descr="http://by124w.bay124.mail.live.com/mail/SafeRedirect.aspx?hm__tg=http://207.46.11.249/att/GetAttachment.aspx&amp;hm__qs=file%3daa115fec-e3c0-4988-8250-f5ded9b01216.gif%26ct%3daW1hZ2UvZ2lm%26name%3daW1hZ2UwMDEuZ2lm%26inline%3d0%26rfc%3d0%26empty%3dFalse%26imgsrc%3dcid%253a002b01c5835d%2524b0eb6060%252414e9443d%2540juno&amp;oneredir=1&amp;ip=10.1.106.222&amp;d=d1104&amp;mf=2&amp;a=01_e897718e8b7314ff4ca9d8c6010c7794ae86789b1eade0d9244cdcf81182b76c"/>
          <p:cNvSpPr>
            <a:spLocks noChangeAspect="1" noChangeArrowheads="1"/>
          </p:cNvSpPr>
          <p:nvPr/>
        </p:nvSpPr>
        <p:spPr bwMode="auto">
          <a:xfrm>
            <a:off x="63500" y="-655638"/>
            <a:ext cx="16764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>
              <a:latin typeface="Book Antiqua" pitchFamily="18" charset="0"/>
            </a:endParaRPr>
          </a:p>
        </p:txBody>
      </p:sp>
      <p:sp>
        <p:nvSpPr>
          <p:cNvPr id="32771" name="AutoShape 9" descr="http://by124w.bay124.mail.live.com/mail/SafeRedirect.aspx?hm__tg=http://207.46.11.249/att/GetAttachment.aspx&amp;hm__qs=file%3daa115fec-e3c0-4988-8250-f5ded9b01216.gif%26ct%3daW1hZ2UvZ2lm%26name%3daW1hZ2UwMDEuZ2lm%26inline%3d0%26rfc%3d0%26empty%3dFalse%26imgsrc%3dcid%253a002b01c5835d%2524b0eb6060%252414e9443d%2540juno&amp;oneredir=1&amp;ip=10.1.106.222&amp;d=d1104&amp;mf=2&amp;a=01_e897718e8b7314ff4ca9d8c6010c7794ae86789b1eade0d9244cdcf81182b76c"/>
          <p:cNvSpPr>
            <a:spLocks noChangeAspect="1" noChangeArrowheads="1"/>
          </p:cNvSpPr>
          <p:nvPr/>
        </p:nvSpPr>
        <p:spPr bwMode="auto">
          <a:xfrm>
            <a:off x="63500" y="-655638"/>
            <a:ext cx="16764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>
              <a:latin typeface="Book Antiqua" pitchFamily="18" charset="0"/>
            </a:endParaRPr>
          </a:p>
        </p:txBody>
      </p:sp>
      <p:sp>
        <p:nvSpPr>
          <p:cNvPr id="32772" name="TextBox 10"/>
          <p:cNvSpPr txBox="1">
            <a:spLocks noChangeArrowheads="1"/>
          </p:cNvSpPr>
          <p:nvPr/>
        </p:nvSpPr>
        <p:spPr bwMode="auto">
          <a:xfrm>
            <a:off x="2500313" y="3357563"/>
            <a:ext cx="4000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AU">
              <a:latin typeface="Book Antiqua" pitchFamily="18" charset="0"/>
            </a:endParaRPr>
          </a:p>
        </p:txBody>
      </p:sp>
      <p:sp>
        <p:nvSpPr>
          <p:cNvPr id="32773" name="AutoShape 11" descr="http://by124w.bay124.mail.live.com/mail/SafeRedirect.aspx?hm__tg=http://207.46.11.249/att/GetAttachment.aspx&amp;hm__qs=file%3daa115fec-e3c0-4988-8250-f5ded9b01216.gif%26ct%3daW1hZ2UvZ2lm%26name%3daW1hZ2UwMDEuZ2lm%26inline%3d0%26rfc%3d0%26empty%3dFalse%26imgsrc%3dcid%253a002b01c5835d%2524b0eb6060%252414e9443d%2540juno&amp;oneredir=1&amp;ip=10.1.106.222&amp;d=d1104&amp;mf=2&amp;a=01_e897718e8b7314ff4ca9d8c6010c7794ae86789b1eade0d9244cdcf81182b76c"/>
          <p:cNvSpPr>
            <a:spLocks noChangeAspect="1" noChangeArrowheads="1"/>
          </p:cNvSpPr>
          <p:nvPr/>
        </p:nvSpPr>
        <p:spPr bwMode="auto">
          <a:xfrm>
            <a:off x="63500" y="-655638"/>
            <a:ext cx="16764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>
              <a:latin typeface="Book Antiqua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00125" y="2071688"/>
            <a:ext cx="2786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3600">
                <a:latin typeface="Book Antiqua" pitchFamily="18" charset="0"/>
              </a:rPr>
              <a:t>Rest</a:t>
            </a:r>
            <a:endParaRPr lang="en-US">
              <a:latin typeface="Book Antiqua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00125" y="2568575"/>
            <a:ext cx="2786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3600">
                <a:latin typeface="Book Antiqua" pitchFamily="18" charset="0"/>
              </a:rPr>
              <a:t>Ice</a:t>
            </a:r>
            <a:endParaRPr lang="en-US">
              <a:latin typeface="Book Antiqua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28688" y="3068638"/>
            <a:ext cx="3143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3600">
                <a:latin typeface="Book Antiqua" pitchFamily="18" charset="0"/>
              </a:rPr>
              <a:t>Compression</a:t>
            </a:r>
            <a:endParaRPr lang="en-US">
              <a:latin typeface="Book Antiqua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00125" y="3571875"/>
            <a:ext cx="2786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3600">
                <a:latin typeface="Book Antiqua" pitchFamily="18" charset="0"/>
              </a:rPr>
              <a:t>Elevation</a:t>
            </a:r>
            <a:endParaRPr lang="en-US">
              <a:latin typeface="Book Antiqua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00125" y="4068763"/>
            <a:ext cx="2786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3600">
                <a:latin typeface="Book Antiqua" pitchFamily="18" charset="0"/>
              </a:rPr>
              <a:t>Refer on</a:t>
            </a:r>
            <a:endParaRPr lang="en-US">
              <a:latin typeface="Book Antiqua" pitchFamily="18" charset="0"/>
            </a:endParaRPr>
          </a:p>
        </p:txBody>
      </p:sp>
      <p:pic>
        <p:nvPicPr>
          <p:cNvPr id="18" name="Picture 17" descr="Sleeping_Beauty_Polar_Bear-1600x12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1500188"/>
            <a:ext cx="1928812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ice-climbing-T120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500188"/>
            <a:ext cx="1647825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mummy-costum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40275" y="3071813"/>
            <a:ext cx="1689100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tightrop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75" y="4286250"/>
            <a:ext cx="171450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drnick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38" y="4357688"/>
            <a:ext cx="1133475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63" y="285750"/>
            <a:ext cx="8305800" cy="14239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dirty="0" smtClean="0"/>
              <a:t>Acute Injury Management:</a:t>
            </a:r>
            <a:endParaRPr/>
          </a:p>
        </p:txBody>
      </p:sp>
      <p:sp>
        <p:nvSpPr>
          <p:cNvPr id="34818" name="AutoShape 7" descr="http://by124w.bay124.mail.live.com/mail/SafeRedirect.aspx?hm__tg=http://207.46.11.249/att/GetAttachment.aspx&amp;hm__qs=file%3daa115fec-e3c0-4988-8250-f5ded9b01216.gif%26ct%3daW1hZ2UvZ2lm%26name%3daW1hZ2UwMDEuZ2lm%26inline%3d0%26rfc%3d0%26empty%3dFalse%26imgsrc%3dcid%253a002b01c5835d%2524b0eb6060%252414e9443d%2540juno&amp;oneredir=1&amp;ip=10.1.106.222&amp;d=d1104&amp;mf=2&amp;a=01_e897718e8b7314ff4ca9d8c6010c7794ae86789b1eade0d9244cdcf81182b76c"/>
          <p:cNvSpPr>
            <a:spLocks noChangeAspect="1" noChangeArrowheads="1"/>
          </p:cNvSpPr>
          <p:nvPr/>
        </p:nvSpPr>
        <p:spPr bwMode="auto">
          <a:xfrm>
            <a:off x="63500" y="-655638"/>
            <a:ext cx="16764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>
              <a:latin typeface="Book Antiqua" pitchFamily="18" charset="0"/>
            </a:endParaRPr>
          </a:p>
        </p:txBody>
      </p:sp>
      <p:sp>
        <p:nvSpPr>
          <p:cNvPr id="34819" name="AutoShape 9" descr="http://by124w.bay124.mail.live.com/mail/SafeRedirect.aspx?hm__tg=http://207.46.11.249/att/GetAttachment.aspx&amp;hm__qs=file%3daa115fec-e3c0-4988-8250-f5ded9b01216.gif%26ct%3daW1hZ2UvZ2lm%26name%3daW1hZ2UwMDEuZ2lm%26inline%3d0%26rfc%3d0%26empty%3dFalse%26imgsrc%3dcid%253a002b01c5835d%2524b0eb6060%252414e9443d%2540juno&amp;oneredir=1&amp;ip=10.1.106.222&amp;d=d1104&amp;mf=2&amp;a=01_e897718e8b7314ff4ca9d8c6010c7794ae86789b1eade0d9244cdcf81182b76c"/>
          <p:cNvSpPr>
            <a:spLocks noChangeAspect="1" noChangeArrowheads="1"/>
          </p:cNvSpPr>
          <p:nvPr/>
        </p:nvSpPr>
        <p:spPr bwMode="auto">
          <a:xfrm>
            <a:off x="63500" y="-655638"/>
            <a:ext cx="16764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>
              <a:latin typeface="Book Antiqua" pitchFamily="18" charset="0"/>
            </a:endParaRPr>
          </a:p>
        </p:txBody>
      </p:sp>
      <p:sp>
        <p:nvSpPr>
          <p:cNvPr id="34820" name="TextBox 10"/>
          <p:cNvSpPr txBox="1">
            <a:spLocks noChangeArrowheads="1"/>
          </p:cNvSpPr>
          <p:nvPr/>
        </p:nvSpPr>
        <p:spPr bwMode="auto">
          <a:xfrm>
            <a:off x="2500313" y="3357563"/>
            <a:ext cx="4000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AU">
              <a:latin typeface="Book Antiqua" pitchFamily="18" charset="0"/>
            </a:endParaRPr>
          </a:p>
        </p:txBody>
      </p:sp>
      <p:sp>
        <p:nvSpPr>
          <p:cNvPr id="34821" name="AutoShape 11" descr="http://by124w.bay124.mail.live.com/mail/SafeRedirect.aspx?hm__tg=http://207.46.11.249/att/GetAttachment.aspx&amp;hm__qs=file%3daa115fec-e3c0-4988-8250-f5ded9b01216.gif%26ct%3daW1hZ2UvZ2lm%26name%3daW1hZ2UwMDEuZ2lm%26inline%3d0%26rfc%3d0%26empty%3dFalse%26imgsrc%3dcid%253a002b01c5835d%2524b0eb6060%252414e9443d%2540juno&amp;oneredir=1&amp;ip=10.1.106.222&amp;d=d1104&amp;mf=2&amp;a=01_e897718e8b7314ff4ca9d8c6010c7794ae86789b1eade0d9244cdcf81182b76c"/>
          <p:cNvSpPr>
            <a:spLocks noChangeAspect="1" noChangeArrowheads="1"/>
          </p:cNvSpPr>
          <p:nvPr/>
        </p:nvSpPr>
        <p:spPr bwMode="auto">
          <a:xfrm>
            <a:off x="63500" y="-655638"/>
            <a:ext cx="16764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>
              <a:latin typeface="Book Antiqua" pitchFamily="18" charset="0"/>
            </a:endParaRP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1000125" y="1857375"/>
            <a:ext cx="321468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7200">
                <a:latin typeface="Book Antiqua" pitchFamily="18" charset="0"/>
              </a:rPr>
              <a:t>NO</a:t>
            </a:r>
          </a:p>
          <a:p>
            <a:pPr>
              <a:buFont typeface="Wingdings" pitchFamily="2" charset="2"/>
              <a:buChar char="q"/>
            </a:pPr>
            <a:r>
              <a:rPr lang="en-AU" sz="2800" b="1">
                <a:latin typeface="Book Antiqua" pitchFamily="18" charset="0"/>
              </a:rPr>
              <a:t> H</a:t>
            </a:r>
            <a:r>
              <a:rPr lang="en-AU" sz="2800">
                <a:latin typeface="Book Antiqua" pitchFamily="18" charset="0"/>
              </a:rPr>
              <a:t>eat</a:t>
            </a:r>
          </a:p>
          <a:p>
            <a:pPr>
              <a:buFont typeface="Wingdings" pitchFamily="2" charset="2"/>
              <a:buChar char="q"/>
            </a:pPr>
            <a:r>
              <a:rPr lang="en-AU" sz="2800">
                <a:latin typeface="Book Antiqua" pitchFamily="18" charset="0"/>
              </a:rPr>
              <a:t> </a:t>
            </a:r>
            <a:r>
              <a:rPr lang="en-AU" sz="2800" b="1">
                <a:latin typeface="Book Antiqua" pitchFamily="18" charset="0"/>
              </a:rPr>
              <a:t>A</a:t>
            </a:r>
            <a:r>
              <a:rPr lang="en-AU" sz="2800">
                <a:latin typeface="Book Antiqua" pitchFamily="18" charset="0"/>
              </a:rPr>
              <a:t>lcohol</a:t>
            </a:r>
          </a:p>
          <a:p>
            <a:pPr>
              <a:buFont typeface="Wingdings" pitchFamily="2" charset="2"/>
              <a:buChar char="q"/>
            </a:pPr>
            <a:r>
              <a:rPr lang="en-AU" sz="2800">
                <a:latin typeface="Book Antiqua" pitchFamily="18" charset="0"/>
              </a:rPr>
              <a:t> </a:t>
            </a:r>
            <a:r>
              <a:rPr lang="en-AU" sz="2800" b="1">
                <a:latin typeface="Book Antiqua" pitchFamily="18" charset="0"/>
              </a:rPr>
              <a:t>R</a:t>
            </a:r>
            <a:r>
              <a:rPr lang="en-AU" sz="2800">
                <a:latin typeface="Book Antiqua" pitchFamily="18" charset="0"/>
              </a:rPr>
              <a:t>unning</a:t>
            </a:r>
          </a:p>
          <a:p>
            <a:pPr>
              <a:buFont typeface="Wingdings" pitchFamily="2" charset="2"/>
              <a:buChar char="q"/>
            </a:pPr>
            <a:r>
              <a:rPr lang="en-AU" sz="2800">
                <a:latin typeface="Book Antiqua" pitchFamily="18" charset="0"/>
              </a:rPr>
              <a:t> </a:t>
            </a:r>
            <a:r>
              <a:rPr lang="en-AU" sz="2800" b="1">
                <a:latin typeface="Book Antiqua" pitchFamily="18" charset="0"/>
              </a:rPr>
              <a:t>M</a:t>
            </a:r>
            <a:r>
              <a:rPr lang="en-AU" sz="2800">
                <a:latin typeface="Book Antiqua" pitchFamily="18" charset="0"/>
              </a:rPr>
              <a:t>assage</a:t>
            </a:r>
            <a:endParaRPr lang="en-US" sz="2800">
              <a:latin typeface="Book Antiqua" pitchFamily="18" charset="0"/>
            </a:endParaRPr>
          </a:p>
        </p:txBody>
      </p:sp>
      <p:pic>
        <p:nvPicPr>
          <p:cNvPr id="17416" name="Picture 7" descr="michael jorda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2000250"/>
            <a:ext cx="3200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63" y="285750"/>
            <a:ext cx="8305800" cy="14239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dirty="0" smtClean="0"/>
              <a:t>Acute Injury Management:</a:t>
            </a:r>
            <a:endParaRPr/>
          </a:p>
        </p:txBody>
      </p:sp>
      <p:sp>
        <p:nvSpPr>
          <p:cNvPr id="36866" name="AutoShape 7" descr="http://by124w.bay124.mail.live.com/mail/SafeRedirect.aspx?hm__tg=http://207.46.11.249/att/GetAttachment.aspx&amp;hm__qs=file%3daa115fec-e3c0-4988-8250-f5ded9b01216.gif%26ct%3daW1hZ2UvZ2lm%26name%3daW1hZ2UwMDEuZ2lm%26inline%3d0%26rfc%3d0%26empty%3dFalse%26imgsrc%3dcid%253a002b01c5835d%2524b0eb6060%252414e9443d%2540juno&amp;oneredir=1&amp;ip=10.1.106.222&amp;d=d1104&amp;mf=2&amp;a=01_e897718e8b7314ff4ca9d8c6010c7794ae86789b1eade0d9244cdcf81182b76c"/>
          <p:cNvSpPr>
            <a:spLocks noChangeAspect="1" noChangeArrowheads="1"/>
          </p:cNvSpPr>
          <p:nvPr/>
        </p:nvSpPr>
        <p:spPr bwMode="auto">
          <a:xfrm>
            <a:off x="63500" y="-655638"/>
            <a:ext cx="16764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>
              <a:latin typeface="Book Antiqua" pitchFamily="18" charset="0"/>
            </a:endParaRPr>
          </a:p>
        </p:txBody>
      </p:sp>
      <p:sp>
        <p:nvSpPr>
          <p:cNvPr id="36867" name="AutoShape 9" descr="http://by124w.bay124.mail.live.com/mail/SafeRedirect.aspx?hm__tg=http://207.46.11.249/att/GetAttachment.aspx&amp;hm__qs=file%3daa115fec-e3c0-4988-8250-f5ded9b01216.gif%26ct%3daW1hZ2UvZ2lm%26name%3daW1hZ2UwMDEuZ2lm%26inline%3d0%26rfc%3d0%26empty%3dFalse%26imgsrc%3dcid%253a002b01c5835d%2524b0eb6060%252414e9443d%2540juno&amp;oneredir=1&amp;ip=10.1.106.222&amp;d=d1104&amp;mf=2&amp;a=01_e897718e8b7314ff4ca9d8c6010c7794ae86789b1eade0d9244cdcf81182b76c"/>
          <p:cNvSpPr>
            <a:spLocks noChangeAspect="1" noChangeArrowheads="1"/>
          </p:cNvSpPr>
          <p:nvPr/>
        </p:nvSpPr>
        <p:spPr bwMode="auto">
          <a:xfrm>
            <a:off x="63500" y="-655638"/>
            <a:ext cx="16764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>
              <a:latin typeface="Book Antiqua" pitchFamily="18" charset="0"/>
            </a:endParaRPr>
          </a:p>
        </p:txBody>
      </p:sp>
      <p:sp>
        <p:nvSpPr>
          <p:cNvPr id="36868" name="TextBox 10"/>
          <p:cNvSpPr txBox="1">
            <a:spLocks noChangeArrowheads="1"/>
          </p:cNvSpPr>
          <p:nvPr/>
        </p:nvSpPr>
        <p:spPr bwMode="auto">
          <a:xfrm>
            <a:off x="2500313" y="3357563"/>
            <a:ext cx="4000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AU">
              <a:latin typeface="Book Antiqua" pitchFamily="18" charset="0"/>
            </a:endParaRPr>
          </a:p>
        </p:txBody>
      </p:sp>
      <p:sp>
        <p:nvSpPr>
          <p:cNvPr id="36869" name="AutoShape 11" descr="http://by124w.bay124.mail.live.com/mail/SafeRedirect.aspx?hm__tg=http://207.46.11.249/att/GetAttachment.aspx&amp;hm__qs=file%3daa115fec-e3c0-4988-8250-f5ded9b01216.gif%26ct%3daW1hZ2UvZ2lm%26name%3daW1hZ2UwMDEuZ2lm%26inline%3d0%26rfc%3d0%26empty%3dFalse%26imgsrc%3dcid%253a002b01c5835d%2524b0eb6060%252414e9443d%2540juno&amp;oneredir=1&amp;ip=10.1.106.222&amp;d=d1104&amp;mf=2&amp;a=01_e897718e8b7314ff4ca9d8c6010c7794ae86789b1eade0d9244cdcf81182b76c"/>
          <p:cNvSpPr>
            <a:spLocks noChangeAspect="1" noChangeArrowheads="1"/>
          </p:cNvSpPr>
          <p:nvPr/>
        </p:nvSpPr>
        <p:spPr bwMode="auto">
          <a:xfrm>
            <a:off x="63500" y="-655638"/>
            <a:ext cx="16764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>
              <a:latin typeface="Book Antiqua" pitchFamily="18" charset="0"/>
            </a:endParaRP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611188" y="1857375"/>
            <a:ext cx="3603625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7200">
                <a:latin typeface="Book Antiqua" pitchFamily="18" charset="0"/>
              </a:rPr>
              <a:t>DRABC</a:t>
            </a:r>
          </a:p>
          <a:p>
            <a:pPr>
              <a:buFont typeface="Wingdings" pitchFamily="2" charset="2"/>
              <a:buChar char="q"/>
            </a:pPr>
            <a:r>
              <a:rPr lang="en-AU" sz="2800" b="1">
                <a:latin typeface="Book Antiqua" pitchFamily="18" charset="0"/>
              </a:rPr>
              <a:t> Danger</a:t>
            </a:r>
          </a:p>
          <a:p>
            <a:pPr>
              <a:buFont typeface="Wingdings" pitchFamily="2" charset="2"/>
              <a:buChar char="q"/>
            </a:pPr>
            <a:r>
              <a:rPr lang="en-AU" sz="2800" b="1">
                <a:latin typeface="Book Antiqua" pitchFamily="18" charset="0"/>
              </a:rPr>
              <a:t> Response</a:t>
            </a:r>
            <a:endParaRPr lang="en-AU" sz="2800">
              <a:latin typeface="Book Antiqu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AU" sz="2800">
                <a:latin typeface="Book Antiqua" pitchFamily="18" charset="0"/>
              </a:rPr>
              <a:t> </a:t>
            </a:r>
            <a:r>
              <a:rPr lang="en-AU" sz="2800" b="1">
                <a:latin typeface="Book Antiqua" pitchFamily="18" charset="0"/>
              </a:rPr>
              <a:t>A</a:t>
            </a:r>
            <a:r>
              <a:rPr lang="en-AU" sz="2800">
                <a:latin typeface="Book Antiqua" pitchFamily="18" charset="0"/>
              </a:rPr>
              <a:t>irway</a:t>
            </a:r>
          </a:p>
          <a:p>
            <a:pPr>
              <a:buFont typeface="Wingdings" pitchFamily="2" charset="2"/>
              <a:buChar char="q"/>
            </a:pPr>
            <a:r>
              <a:rPr lang="en-AU" sz="2800">
                <a:latin typeface="Book Antiqua" pitchFamily="18" charset="0"/>
              </a:rPr>
              <a:t> </a:t>
            </a:r>
            <a:r>
              <a:rPr lang="en-AU" sz="2800" b="1">
                <a:latin typeface="Book Antiqua" pitchFamily="18" charset="0"/>
              </a:rPr>
              <a:t>B</a:t>
            </a:r>
            <a:r>
              <a:rPr lang="en-AU" sz="2800">
                <a:latin typeface="Book Antiqua" pitchFamily="18" charset="0"/>
              </a:rPr>
              <a:t>reathing</a:t>
            </a:r>
          </a:p>
          <a:p>
            <a:pPr>
              <a:buFont typeface="Wingdings" pitchFamily="2" charset="2"/>
              <a:buChar char="q"/>
            </a:pPr>
            <a:r>
              <a:rPr lang="en-AU" sz="2800">
                <a:latin typeface="Book Antiqua" pitchFamily="18" charset="0"/>
              </a:rPr>
              <a:t> </a:t>
            </a:r>
            <a:r>
              <a:rPr lang="en-AU" sz="2800" b="1">
                <a:latin typeface="Book Antiqua" pitchFamily="18" charset="0"/>
              </a:rPr>
              <a:t>C</a:t>
            </a:r>
            <a:r>
              <a:rPr lang="en-AU" sz="2800">
                <a:latin typeface="Book Antiqua" pitchFamily="18" charset="0"/>
              </a:rPr>
              <a:t>ompressions</a:t>
            </a:r>
            <a:endParaRPr lang="en-US" sz="2800">
              <a:latin typeface="Book Antiqua" pitchFamily="18" charset="0"/>
            </a:endParaRPr>
          </a:p>
        </p:txBody>
      </p:sp>
      <p:pic>
        <p:nvPicPr>
          <p:cNvPr id="3074" name="Picture 2" descr="http://4.bp.blogspot.com/_CEatbtLSYQI/SbJTykJtCKI/AAAAAAAAAS8/T6vTwUriChk/s400/snak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2184400"/>
            <a:ext cx="3810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63" y="285750"/>
            <a:ext cx="8305800" cy="14239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dirty="0" smtClean="0"/>
              <a:t>Chronic Injury Management:</a:t>
            </a:r>
            <a:endParaRPr/>
          </a:p>
        </p:txBody>
      </p:sp>
      <p:sp>
        <p:nvSpPr>
          <p:cNvPr id="38914" name="AutoShape 7" descr="http://by124w.bay124.mail.live.com/mail/SafeRedirect.aspx?hm__tg=http://207.46.11.249/att/GetAttachment.aspx&amp;hm__qs=file%3daa115fec-e3c0-4988-8250-f5ded9b01216.gif%26ct%3daW1hZ2UvZ2lm%26name%3daW1hZ2UwMDEuZ2lm%26inline%3d0%26rfc%3d0%26empty%3dFalse%26imgsrc%3dcid%253a002b01c5835d%2524b0eb6060%252414e9443d%2540juno&amp;oneredir=1&amp;ip=10.1.106.222&amp;d=d1104&amp;mf=2&amp;a=01_e897718e8b7314ff4ca9d8c6010c7794ae86789b1eade0d9244cdcf81182b76c"/>
          <p:cNvSpPr>
            <a:spLocks noChangeAspect="1" noChangeArrowheads="1"/>
          </p:cNvSpPr>
          <p:nvPr/>
        </p:nvSpPr>
        <p:spPr bwMode="auto">
          <a:xfrm>
            <a:off x="63500" y="-655638"/>
            <a:ext cx="16764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>
              <a:latin typeface="Book Antiqua" pitchFamily="18" charset="0"/>
            </a:endParaRPr>
          </a:p>
        </p:txBody>
      </p:sp>
      <p:sp>
        <p:nvSpPr>
          <p:cNvPr id="38915" name="AutoShape 9" descr="http://by124w.bay124.mail.live.com/mail/SafeRedirect.aspx?hm__tg=http://207.46.11.249/att/GetAttachment.aspx&amp;hm__qs=file%3daa115fec-e3c0-4988-8250-f5ded9b01216.gif%26ct%3daW1hZ2UvZ2lm%26name%3daW1hZ2UwMDEuZ2lm%26inline%3d0%26rfc%3d0%26empty%3dFalse%26imgsrc%3dcid%253a002b01c5835d%2524b0eb6060%252414e9443d%2540juno&amp;oneredir=1&amp;ip=10.1.106.222&amp;d=d1104&amp;mf=2&amp;a=01_e897718e8b7314ff4ca9d8c6010c7794ae86789b1eade0d9244cdcf81182b76c"/>
          <p:cNvSpPr>
            <a:spLocks noChangeAspect="1" noChangeArrowheads="1"/>
          </p:cNvSpPr>
          <p:nvPr/>
        </p:nvSpPr>
        <p:spPr bwMode="auto">
          <a:xfrm>
            <a:off x="63500" y="-655638"/>
            <a:ext cx="16764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>
              <a:latin typeface="Book Antiqua" pitchFamily="18" charset="0"/>
            </a:endParaRPr>
          </a:p>
        </p:txBody>
      </p:sp>
      <p:sp>
        <p:nvSpPr>
          <p:cNvPr id="38916" name="TextBox 10"/>
          <p:cNvSpPr txBox="1">
            <a:spLocks noChangeArrowheads="1"/>
          </p:cNvSpPr>
          <p:nvPr/>
        </p:nvSpPr>
        <p:spPr bwMode="auto">
          <a:xfrm>
            <a:off x="2500313" y="3357563"/>
            <a:ext cx="4000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AU">
              <a:latin typeface="Book Antiqua" pitchFamily="18" charset="0"/>
            </a:endParaRPr>
          </a:p>
        </p:txBody>
      </p:sp>
      <p:sp>
        <p:nvSpPr>
          <p:cNvPr id="38917" name="AutoShape 11" descr="http://by124w.bay124.mail.live.com/mail/SafeRedirect.aspx?hm__tg=http://207.46.11.249/att/GetAttachment.aspx&amp;hm__qs=file%3daa115fec-e3c0-4988-8250-f5ded9b01216.gif%26ct%3daW1hZ2UvZ2lm%26name%3daW1hZ2UwMDEuZ2lm%26inline%3d0%26rfc%3d0%26empty%3dFalse%26imgsrc%3dcid%253a002b01c5835d%2524b0eb6060%252414e9443d%2540juno&amp;oneredir=1&amp;ip=10.1.106.222&amp;d=d1104&amp;mf=2&amp;a=01_e897718e8b7314ff4ca9d8c6010c7794ae86789b1eade0d9244cdcf81182b76c"/>
          <p:cNvSpPr>
            <a:spLocks noChangeAspect="1" noChangeArrowheads="1"/>
          </p:cNvSpPr>
          <p:nvPr/>
        </p:nvSpPr>
        <p:spPr bwMode="auto">
          <a:xfrm>
            <a:off x="63500" y="-655638"/>
            <a:ext cx="16764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>
              <a:latin typeface="Book Antiqua" pitchFamily="18" charset="0"/>
            </a:endParaRPr>
          </a:p>
        </p:txBody>
      </p:sp>
      <p:sp>
        <p:nvSpPr>
          <p:cNvPr id="18439" name="TextBox 9"/>
          <p:cNvSpPr txBox="1">
            <a:spLocks noChangeArrowheads="1"/>
          </p:cNvSpPr>
          <p:nvPr/>
        </p:nvSpPr>
        <p:spPr bwMode="auto">
          <a:xfrm>
            <a:off x="1000125" y="1857375"/>
            <a:ext cx="700087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AU" sz="2400" b="1">
                <a:latin typeface="Book Antiqua" pitchFamily="18" charset="0"/>
              </a:rPr>
              <a:t> MUST BE APPROPRIATELY PLANNED</a:t>
            </a:r>
          </a:p>
          <a:p>
            <a:pPr>
              <a:buFont typeface="Wingdings" pitchFamily="2" charset="2"/>
              <a:buChar char="q"/>
            </a:pPr>
            <a:r>
              <a:rPr lang="en-AU" sz="2400" b="1">
                <a:latin typeface="Book Antiqua" pitchFamily="18" charset="0"/>
              </a:rPr>
              <a:t> </a:t>
            </a:r>
            <a:r>
              <a:rPr lang="en-AU" sz="2400">
                <a:latin typeface="Book Antiqua" pitchFamily="18" charset="0"/>
              </a:rPr>
              <a:t>Communication more important due to longevity of symptoms</a:t>
            </a:r>
          </a:p>
          <a:p>
            <a:pPr>
              <a:buFont typeface="Wingdings" pitchFamily="2" charset="2"/>
              <a:buChar char="q"/>
            </a:pPr>
            <a:r>
              <a:rPr lang="en-AU" sz="2400">
                <a:latin typeface="Book Antiqua" pitchFamily="18" charset="0"/>
              </a:rPr>
              <a:t> Modified Training</a:t>
            </a:r>
          </a:p>
          <a:p>
            <a:pPr>
              <a:buFont typeface="Wingdings" pitchFamily="2" charset="2"/>
              <a:buChar char="q"/>
            </a:pPr>
            <a:r>
              <a:rPr lang="en-AU" sz="2400">
                <a:latin typeface="Book Antiqua" pitchFamily="18" charset="0"/>
              </a:rPr>
              <a:t> Must consider</a:t>
            </a:r>
          </a:p>
          <a:p>
            <a:pPr lvl="2">
              <a:buFont typeface="Wingdings" pitchFamily="2" charset="2"/>
              <a:buChar char="Ø"/>
            </a:pPr>
            <a:r>
              <a:rPr lang="en-AU" sz="2400">
                <a:latin typeface="Book Antiqua" pitchFamily="18" charset="0"/>
              </a:rPr>
              <a:t> Load</a:t>
            </a:r>
          </a:p>
          <a:p>
            <a:pPr lvl="2">
              <a:buFont typeface="Wingdings" pitchFamily="2" charset="2"/>
              <a:buChar char="Ø"/>
            </a:pPr>
            <a:r>
              <a:rPr lang="en-AU" sz="2400">
                <a:latin typeface="Book Antiqua" pitchFamily="18" charset="0"/>
              </a:rPr>
              <a:t> Intensity</a:t>
            </a:r>
          </a:p>
          <a:p>
            <a:pPr lvl="2">
              <a:buFont typeface="Wingdings" pitchFamily="2" charset="2"/>
              <a:buChar char="Ø"/>
            </a:pPr>
            <a:r>
              <a:rPr lang="en-AU" sz="2400">
                <a:latin typeface="Book Antiqua" pitchFamily="18" charset="0"/>
              </a:rPr>
              <a:t> Player position</a:t>
            </a:r>
          </a:p>
          <a:p>
            <a:pPr lvl="2">
              <a:buFont typeface="Wingdings" pitchFamily="2" charset="2"/>
              <a:buChar char="Ø"/>
            </a:pPr>
            <a:r>
              <a:rPr lang="en-AU" sz="2400">
                <a:latin typeface="Book Antiqua" pitchFamily="18" charset="0"/>
              </a:rPr>
              <a:t> Game Time</a:t>
            </a:r>
          </a:p>
          <a:p>
            <a:pPr lvl="2">
              <a:buFont typeface="Wingdings" pitchFamily="2" charset="2"/>
              <a:buChar char="Ø"/>
            </a:pPr>
            <a:r>
              <a:rPr lang="en-AU" sz="2400">
                <a:latin typeface="Book Antiqua" pitchFamily="18" charset="0"/>
              </a:rPr>
              <a:t> Time in Season</a:t>
            </a:r>
          </a:p>
          <a:p>
            <a:endParaRPr lang="en-US" sz="2400">
              <a:latin typeface="Book Antiqua" pitchFamily="18" charset="0"/>
            </a:endParaRPr>
          </a:p>
        </p:txBody>
      </p:sp>
      <p:pic>
        <p:nvPicPr>
          <p:cNvPr id="18440" name="Picture 7" descr="luke bal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286125"/>
            <a:ext cx="3638550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4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4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4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4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63" y="-387424"/>
            <a:ext cx="8305800" cy="14239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AU" dirty="0" smtClean="0"/>
              <a:t>So what do we do?</a:t>
            </a:r>
            <a:endParaRPr dirty="0"/>
          </a:p>
        </p:txBody>
      </p:sp>
      <p:sp>
        <p:nvSpPr>
          <p:cNvPr id="40962" name="AutoShape 7" descr="http://by124w.bay124.mail.live.com/mail/SafeRedirect.aspx?hm__tg=http://207.46.11.249/att/GetAttachment.aspx&amp;hm__qs=file%3daa115fec-e3c0-4988-8250-f5ded9b01216.gif%26ct%3daW1hZ2UvZ2lm%26name%3daW1hZ2UwMDEuZ2lm%26inline%3d0%26rfc%3d0%26empty%3dFalse%26imgsrc%3dcid%253a002b01c5835d%2524b0eb6060%252414e9443d%2540juno&amp;oneredir=1&amp;ip=10.1.106.222&amp;d=d1104&amp;mf=2&amp;a=01_e897718e8b7314ff4ca9d8c6010c7794ae86789b1eade0d9244cdcf81182b76c"/>
          <p:cNvSpPr>
            <a:spLocks noChangeAspect="1" noChangeArrowheads="1"/>
          </p:cNvSpPr>
          <p:nvPr/>
        </p:nvSpPr>
        <p:spPr bwMode="auto">
          <a:xfrm>
            <a:off x="63500" y="-655638"/>
            <a:ext cx="16764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>
              <a:latin typeface="Book Antiqua" pitchFamily="18" charset="0"/>
            </a:endParaRPr>
          </a:p>
        </p:txBody>
      </p:sp>
      <p:sp>
        <p:nvSpPr>
          <p:cNvPr id="40963" name="AutoShape 9" descr="http://by124w.bay124.mail.live.com/mail/SafeRedirect.aspx?hm__tg=http://207.46.11.249/att/GetAttachment.aspx&amp;hm__qs=file%3daa115fec-e3c0-4988-8250-f5ded9b01216.gif%26ct%3daW1hZ2UvZ2lm%26name%3daW1hZ2UwMDEuZ2lm%26inline%3d0%26rfc%3d0%26empty%3dFalse%26imgsrc%3dcid%253a002b01c5835d%2524b0eb6060%252414e9443d%2540juno&amp;oneredir=1&amp;ip=10.1.106.222&amp;d=d1104&amp;mf=2&amp;a=01_e897718e8b7314ff4ca9d8c6010c7794ae86789b1eade0d9244cdcf81182b76c"/>
          <p:cNvSpPr>
            <a:spLocks noChangeAspect="1" noChangeArrowheads="1"/>
          </p:cNvSpPr>
          <p:nvPr/>
        </p:nvSpPr>
        <p:spPr bwMode="auto">
          <a:xfrm>
            <a:off x="63500" y="-655638"/>
            <a:ext cx="16764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>
              <a:latin typeface="Book Antiqua" pitchFamily="18" charset="0"/>
            </a:endParaRPr>
          </a:p>
        </p:txBody>
      </p:sp>
      <p:sp>
        <p:nvSpPr>
          <p:cNvPr id="40964" name="TextBox 10"/>
          <p:cNvSpPr txBox="1">
            <a:spLocks noChangeArrowheads="1"/>
          </p:cNvSpPr>
          <p:nvPr/>
        </p:nvSpPr>
        <p:spPr bwMode="auto">
          <a:xfrm>
            <a:off x="2500313" y="3357563"/>
            <a:ext cx="4000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AU">
              <a:latin typeface="Book Antiqua" pitchFamily="18" charset="0"/>
            </a:endParaRPr>
          </a:p>
        </p:txBody>
      </p:sp>
      <p:sp>
        <p:nvSpPr>
          <p:cNvPr id="40965" name="AutoShape 11" descr="http://by124w.bay124.mail.live.com/mail/SafeRedirect.aspx?hm__tg=http://207.46.11.249/att/GetAttachment.aspx&amp;hm__qs=file%3daa115fec-e3c0-4988-8250-f5ded9b01216.gif%26ct%3daW1hZ2UvZ2lm%26name%3daW1hZ2UwMDEuZ2lm%26inline%3d0%26rfc%3d0%26empty%3dFalse%26imgsrc%3dcid%253a002b01c5835d%2524b0eb6060%252414e9443d%2540juno&amp;oneredir=1&amp;ip=10.1.106.222&amp;d=d1104&amp;mf=2&amp;a=01_e897718e8b7314ff4ca9d8c6010c7794ae86789b1eade0d9244cdcf81182b76c"/>
          <p:cNvSpPr>
            <a:spLocks noChangeAspect="1" noChangeArrowheads="1"/>
          </p:cNvSpPr>
          <p:nvPr/>
        </p:nvSpPr>
        <p:spPr bwMode="auto">
          <a:xfrm>
            <a:off x="-838200" y="142875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>
              <a:latin typeface="Book Antiqua" pitchFamily="18" charset="0"/>
            </a:endParaRPr>
          </a:p>
        </p:txBody>
      </p:sp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928688" y="3857625"/>
            <a:ext cx="76438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AU" sz="2400">
                <a:latin typeface="Book Antiqua" pitchFamily="18" charset="0"/>
              </a:rPr>
              <a:t> Understand that injuries </a:t>
            </a:r>
            <a:r>
              <a:rPr lang="en-AU" sz="2400" b="1">
                <a:latin typeface="Book Antiqua" pitchFamily="18" charset="0"/>
              </a:rPr>
              <a:t>are not simple</a:t>
            </a:r>
          </a:p>
          <a:p>
            <a:pPr>
              <a:buFont typeface="Wingdings" pitchFamily="2" charset="2"/>
              <a:buChar char="q"/>
            </a:pPr>
            <a:r>
              <a:rPr lang="en-AU" sz="2400">
                <a:latin typeface="Book Antiqua" pitchFamily="18" charset="0"/>
              </a:rPr>
              <a:t> Communication is the key</a:t>
            </a:r>
          </a:p>
          <a:p>
            <a:pPr>
              <a:buFont typeface="Wingdings" pitchFamily="2" charset="2"/>
              <a:buChar char="q"/>
            </a:pPr>
            <a:r>
              <a:rPr lang="en-AU" sz="2400">
                <a:latin typeface="Book Antiqua" pitchFamily="18" charset="0"/>
              </a:rPr>
              <a:t> Learn warning signs</a:t>
            </a:r>
          </a:p>
          <a:p>
            <a:pPr>
              <a:buFont typeface="Wingdings" pitchFamily="2" charset="2"/>
              <a:buChar char="q"/>
            </a:pPr>
            <a:r>
              <a:rPr lang="en-AU" sz="2400">
                <a:latin typeface="Book Antiqua" pitchFamily="18" charset="0"/>
              </a:rPr>
              <a:t> Develop good liaison relationships with health professionals</a:t>
            </a:r>
          </a:p>
          <a:p>
            <a:pPr>
              <a:buFont typeface="Wingdings" pitchFamily="2" charset="2"/>
              <a:buChar char="q"/>
            </a:pPr>
            <a:r>
              <a:rPr lang="en-AU" sz="2400">
                <a:latin typeface="Book Antiqua" pitchFamily="18" charset="0"/>
              </a:rPr>
              <a:t> </a:t>
            </a:r>
            <a:r>
              <a:rPr lang="en-AU" sz="2400" b="1">
                <a:latin typeface="Book Antiqua" pitchFamily="18" charset="0"/>
              </a:rPr>
              <a:t>Prevention is better than cure</a:t>
            </a:r>
          </a:p>
        </p:txBody>
      </p:sp>
      <p:pic>
        <p:nvPicPr>
          <p:cNvPr id="19464" name="Picture 12" descr="gorilla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3175" y="1341438"/>
            <a:ext cx="3529013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63" y="-675456"/>
            <a:ext cx="8305800" cy="14239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AU" dirty="0" smtClean="0"/>
              <a:t>The Role of the Coach</a:t>
            </a:r>
            <a:endParaRPr dirty="0"/>
          </a:p>
        </p:txBody>
      </p:sp>
      <p:pic>
        <p:nvPicPr>
          <p:cNvPr id="20483" name="Picture 2" descr="FLOW%20CHART%2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836613"/>
            <a:ext cx="3435350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4284663" y="1001713"/>
            <a:ext cx="3887787" cy="18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AU" dirty="0">
                <a:latin typeface="+mn-lt"/>
                <a:cs typeface="+mn-cs"/>
              </a:rPr>
              <a:t> Effective Communicator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AU" dirty="0">
                <a:latin typeface="+mn-lt"/>
                <a:cs typeface="+mn-cs"/>
              </a:rPr>
              <a:t> Learn </a:t>
            </a:r>
            <a:r>
              <a:rPr lang="en-AU" dirty="0">
                <a:latin typeface="+mn-lt"/>
                <a:cs typeface="+mn-cs"/>
              </a:rPr>
              <a:t>to refer – legal </a:t>
            </a:r>
            <a:r>
              <a:rPr lang="en-AU" dirty="0">
                <a:latin typeface="+mn-lt"/>
                <a:cs typeface="+mn-cs"/>
              </a:rPr>
              <a:t>issues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AU" dirty="0">
                <a:latin typeface="+mn-lt"/>
                <a:cs typeface="+mn-cs"/>
              </a:rPr>
              <a:t>Must consider duty of care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AU" sz="1100" dirty="0">
                <a:latin typeface="+mn-lt"/>
                <a:cs typeface="+mn-cs"/>
              </a:rPr>
              <a:t>“the </a:t>
            </a:r>
            <a:r>
              <a:rPr lang="en-AU" sz="1100" dirty="0">
                <a:latin typeface="+mn-lt"/>
                <a:cs typeface="+mn-cs"/>
              </a:rPr>
              <a:t>legal obligation to take reasonable care to avoid causing </a:t>
            </a:r>
            <a:r>
              <a:rPr lang="en-AU" sz="1100" dirty="0">
                <a:latin typeface="+mn-lt"/>
                <a:cs typeface="+mn-cs"/>
              </a:rPr>
              <a:t>harm”. </a:t>
            </a:r>
            <a:endParaRPr lang="en-AU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AU" dirty="0">
                <a:latin typeface="+mn-lt"/>
                <a:cs typeface="+mn-cs"/>
              </a:rPr>
              <a:t>Negligence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AU" sz="1200" dirty="0">
                <a:latin typeface="+mn-lt"/>
                <a:cs typeface="+mn-cs"/>
              </a:rPr>
              <a:t>“</a:t>
            </a:r>
            <a:r>
              <a:rPr lang="en-AU" sz="1100" dirty="0">
                <a:latin typeface="+mn-lt"/>
                <a:cs typeface="+mn-cs"/>
              </a:rPr>
              <a:t>the </a:t>
            </a:r>
            <a:r>
              <a:rPr lang="en-AU" sz="1100" dirty="0">
                <a:latin typeface="+mn-lt"/>
                <a:cs typeface="+mn-cs"/>
              </a:rPr>
              <a:t>charged placed on the individual who does </a:t>
            </a:r>
            <a:r>
              <a:rPr lang="en-AU" sz="1100" b="1" dirty="0">
                <a:latin typeface="+mn-lt"/>
                <a:cs typeface="+mn-cs"/>
              </a:rPr>
              <a:t>NOT </a:t>
            </a:r>
            <a:r>
              <a:rPr lang="en-AU" sz="1100" dirty="0">
                <a:latin typeface="+mn-lt"/>
                <a:cs typeface="+mn-cs"/>
              </a:rPr>
              <a:t>take reasonable care to avoid causing harm. </a:t>
            </a:r>
            <a:endParaRPr lang="en-AU" sz="1200" dirty="0">
              <a:latin typeface="+mn-lt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3068638"/>
            <a:ext cx="5187950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63" y="-315416"/>
            <a:ext cx="8305800" cy="14239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AU" dirty="0" smtClean="0"/>
              <a:t>The Role of the Coach</a:t>
            </a:r>
            <a:endParaRPr dirty="0"/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611188" y="1892300"/>
            <a:ext cx="78486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800" dirty="0">
                <a:latin typeface="+mn-lt"/>
                <a:cs typeface="+mn-cs"/>
              </a:rPr>
              <a:t> Some suggestions in dealing with injury management: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AU" sz="2800" dirty="0">
                <a:latin typeface="+mn-lt"/>
                <a:cs typeface="+mn-cs"/>
              </a:rPr>
              <a:t>Delegate </a:t>
            </a:r>
            <a:r>
              <a:rPr lang="en-AU" sz="2800" dirty="0">
                <a:latin typeface="+mn-lt"/>
                <a:cs typeface="+mn-cs"/>
              </a:rPr>
              <a:t>an Injury Management Representative (usually fitness coach</a:t>
            </a:r>
            <a:r>
              <a:rPr lang="en-AU" sz="2800" dirty="0">
                <a:latin typeface="+mn-lt"/>
                <a:cs typeface="+mn-cs"/>
              </a:rPr>
              <a:t>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AU" sz="2800" dirty="0">
                <a:latin typeface="+mn-lt"/>
                <a:cs typeface="+mn-cs"/>
              </a:rPr>
              <a:t>Tread carefully with personal experience</a:t>
            </a:r>
            <a:endParaRPr lang="en-AU" sz="28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AU" sz="2800" dirty="0">
                <a:latin typeface="+mn-lt"/>
                <a:cs typeface="+mn-cs"/>
              </a:rPr>
              <a:t> Liaise with other professionals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AU" sz="2800" dirty="0">
                <a:latin typeface="+mn-lt"/>
                <a:cs typeface="+mn-cs"/>
              </a:rPr>
              <a:t> Understand and respect professional advice </a:t>
            </a:r>
            <a:endParaRPr lang="en-US" sz="28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63" y="285750"/>
            <a:ext cx="8305800" cy="14239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dirty="0" smtClean="0"/>
              <a:t>Injury Prevention Guidelines:</a:t>
            </a:r>
            <a:endParaRPr/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889000" y="1989138"/>
            <a:ext cx="771525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AU" sz="2800">
                <a:latin typeface="Book Antiqua" pitchFamily="18" charset="0"/>
              </a:rPr>
              <a:t> Screening (resources)</a:t>
            </a:r>
          </a:p>
          <a:p>
            <a:pPr>
              <a:buFont typeface="Wingdings" pitchFamily="2" charset="2"/>
              <a:buChar char="q"/>
            </a:pPr>
            <a:r>
              <a:rPr lang="en-AU" sz="2800">
                <a:latin typeface="Book Antiqua" pitchFamily="18" charset="0"/>
              </a:rPr>
              <a:t> Warm-up – Cool down</a:t>
            </a:r>
          </a:p>
          <a:p>
            <a:pPr>
              <a:buFont typeface="Wingdings" pitchFamily="2" charset="2"/>
              <a:buChar char="q"/>
            </a:pPr>
            <a:r>
              <a:rPr lang="en-AU" sz="2800">
                <a:latin typeface="Book Antiqua" pitchFamily="18" charset="0"/>
              </a:rPr>
              <a:t> Stretching – controversial? </a:t>
            </a:r>
          </a:p>
          <a:p>
            <a:pPr>
              <a:buFont typeface="Wingdings" pitchFamily="2" charset="2"/>
              <a:buChar char="q"/>
            </a:pPr>
            <a:r>
              <a:rPr lang="en-AU" sz="2800">
                <a:latin typeface="Book Antiqua" pitchFamily="18" charset="0"/>
              </a:rPr>
              <a:t> Taping and bracing</a:t>
            </a:r>
          </a:p>
          <a:p>
            <a:pPr>
              <a:buFont typeface="Wingdings" pitchFamily="2" charset="2"/>
              <a:buChar char="q"/>
            </a:pPr>
            <a:r>
              <a:rPr lang="en-AU" sz="2800">
                <a:latin typeface="Book Antiqua" pitchFamily="18" charset="0"/>
              </a:rPr>
              <a:t> Protective Equipment</a:t>
            </a:r>
          </a:p>
          <a:p>
            <a:pPr>
              <a:buFont typeface="Wingdings" pitchFamily="2" charset="2"/>
              <a:buChar char="q"/>
            </a:pPr>
            <a:r>
              <a:rPr lang="en-AU" sz="2800">
                <a:latin typeface="Book Antiqua" pitchFamily="18" charset="0"/>
              </a:rPr>
              <a:t> Appropriate Training </a:t>
            </a:r>
          </a:p>
          <a:p>
            <a:pPr>
              <a:buFont typeface="Wingdings" pitchFamily="2" charset="2"/>
              <a:buChar char="q"/>
            </a:pPr>
            <a:r>
              <a:rPr lang="en-AU" sz="2800">
                <a:latin typeface="Book Antiqua" pitchFamily="18" charset="0"/>
              </a:rPr>
              <a:t> Diet and Hydration</a:t>
            </a:r>
          </a:p>
          <a:p>
            <a:pPr>
              <a:buFont typeface="Wingdings" pitchFamily="2" charset="2"/>
              <a:buChar char="q"/>
            </a:pPr>
            <a:r>
              <a:rPr lang="en-AU" sz="2800">
                <a:latin typeface="Book Antiqua" pitchFamily="18" charset="0"/>
              </a:rPr>
              <a:t> Recovery Techniques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4624"/>
            <a:ext cx="8305800" cy="87302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AU" dirty="0" smtClean="0"/>
              <a:t>Screening </a:t>
            </a:r>
            <a:endParaRPr dirty="0"/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107950" y="1255713"/>
            <a:ext cx="900112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AU" sz="2400">
                <a:latin typeface="Book Antiqua" pitchFamily="18" charset="0"/>
              </a:rPr>
              <a:t> Specific health risks for senior ARF players (medical vs. musculoskeletal health)</a:t>
            </a:r>
          </a:p>
          <a:p>
            <a:pPr>
              <a:buFont typeface="Wingdings" pitchFamily="2" charset="2"/>
              <a:buChar char="q"/>
            </a:pPr>
            <a:r>
              <a:rPr lang="en-AU" sz="2400">
                <a:latin typeface="Book Antiqua" pitchFamily="18" charset="0"/>
              </a:rPr>
              <a:t> Pre-season/mid season?</a:t>
            </a:r>
          </a:p>
          <a:p>
            <a:pPr>
              <a:buFont typeface="Wingdings" pitchFamily="2" charset="2"/>
              <a:buChar char="q"/>
            </a:pPr>
            <a:r>
              <a:rPr lang="en-AU" sz="2400">
                <a:latin typeface="Book Antiqua" pitchFamily="18" charset="0"/>
              </a:rPr>
              <a:t> Correlation of data – time and resources</a:t>
            </a:r>
          </a:p>
          <a:p>
            <a:pPr>
              <a:buFont typeface="Wingdings" pitchFamily="2" charset="2"/>
              <a:buChar char="q"/>
            </a:pPr>
            <a:r>
              <a:rPr lang="en-AU" sz="2400">
                <a:latin typeface="Book Antiqua" pitchFamily="18" charset="0"/>
              </a:rPr>
              <a:t> Controversial as to reliability of data</a:t>
            </a:r>
          </a:p>
          <a:p>
            <a:pPr>
              <a:buFont typeface="Wingdings" pitchFamily="2" charset="2"/>
              <a:buChar char="q"/>
            </a:pPr>
            <a:r>
              <a:rPr lang="en-AU" sz="2400">
                <a:latin typeface="Book Antiqua" pitchFamily="18" charset="0"/>
              </a:rPr>
              <a:t> Need professional advice</a:t>
            </a:r>
          </a:p>
          <a:p>
            <a:pPr>
              <a:buFont typeface="Wingdings" pitchFamily="2" charset="2"/>
              <a:buChar char="q"/>
            </a:pPr>
            <a:r>
              <a:rPr lang="en-AU" sz="2400">
                <a:latin typeface="Book Antiqua" pitchFamily="18" charset="0"/>
              </a:rPr>
              <a:t> All AFL clubs complete several screenings throughout year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4195763"/>
            <a:ext cx="363855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63" y="0"/>
            <a:ext cx="8305800" cy="14239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dirty="0" smtClean="0"/>
              <a:t>Warm-up and Cool Down:</a:t>
            </a:r>
            <a:endParaRPr/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928688" y="1539875"/>
            <a:ext cx="785812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AU" sz="2800">
                <a:latin typeface="Book Antiqua" pitchFamily="18" charset="0"/>
              </a:rPr>
              <a:t> Generalised increase in blood flow</a:t>
            </a:r>
          </a:p>
          <a:p>
            <a:pPr>
              <a:buFont typeface="Wingdings" pitchFamily="2" charset="2"/>
              <a:buChar char="q"/>
            </a:pPr>
            <a:r>
              <a:rPr lang="en-AU" sz="2800">
                <a:latin typeface="Book Antiqua" pitchFamily="18" charset="0"/>
              </a:rPr>
              <a:t> Is sport specific – replicate game play at low levels</a:t>
            </a:r>
          </a:p>
          <a:p>
            <a:pPr>
              <a:buFont typeface="Wingdings" pitchFamily="2" charset="2"/>
              <a:buChar char="q"/>
            </a:pPr>
            <a:r>
              <a:rPr lang="en-AU" sz="2800">
                <a:latin typeface="Book Antiqua" pitchFamily="18" charset="0"/>
              </a:rPr>
              <a:t> Assists with muscle elasticity</a:t>
            </a:r>
          </a:p>
          <a:p>
            <a:pPr>
              <a:buFont typeface="Wingdings" pitchFamily="2" charset="2"/>
              <a:buChar char="q"/>
            </a:pPr>
            <a:r>
              <a:rPr lang="en-AU" sz="2800">
                <a:latin typeface="Book Antiqua" pitchFamily="18" charset="0"/>
              </a:rPr>
              <a:t> Improves neural firing patterns</a:t>
            </a:r>
          </a:p>
          <a:p>
            <a:pPr>
              <a:buFont typeface="Wingdings" pitchFamily="2" charset="2"/>
              <a:buChar char="q"/>
            </a:pPr>
            <a:r>
              <a:rPr lang="en-AU" sz="2800">
                <a:latin typeface="Book Antiqua" pitchFamily="18" charset="0"/>
              </a:rPr>
              <a:t> Assists with removal of waste products/helps prevent DOMS</a:t>
            </a:r>
            <a:endParaRPr lang="en-US" sz="2800">
              <a:latin typeface="Book Antiqua" pitchFamily="18" charset="0"/>
            </a:endParaRPr>
          </a:p>
        </p:txBody>
      </p:sp>
      <p:pic>
        <p:nvPicPr>
          <p:cNvPr id="23556" name="Picture 4" descr="warm-u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4214813"/>
            <a:ext cx="40687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75" y="857250"/>
            <a:ext cx="7772400" cy="863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AU" dirty="0" smtClean="0"/>
              <a:t>Outline: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13" y="2060575"/>
            <a:ext cx="7772400" cy="3214688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en-AU" dirty="0" smtClean="0"/>
              <a:t> Basic Anatomical Terminology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en-AU" dirty="0" smtClean="0"/>
              <a:t> Injury Classification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en-AU" dirty="0" smtClean="0"/>
              <a:t> Acute vs. Chronic Injuries 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en-AU" dirty="0" smtClean="0"/>
              <a:t> Management of Acute Injuries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en-AU" dirty="0" smtClean="0"/>
              <a:t> Management of Chronic Injuries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en-AU" dirty="0" smtClean="0"/>
              <a:t> The Role of the Coach/Effective Communication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en-AU" dirty="0"/>
              <a:t> </a:t>
            </a:r>
            <a:r>
              <a:rPr lang="en-AU" dirty="0" smtClean="0"/>
              <a:t>Litigation/Negligence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en-AU" dirty="0" smtClean="0"/>
              <a:t> Injury Prevention Guidelines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en-AU" dirty="0" smtClean="0"/>
              <a:t> Questions</a:t>
            </a:r>
          </a:p>
          <a:p>
            <a:pPr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63" y="285750"/>
            <a:ext cx="8305800" cy="14239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AU" dirty="0" smtClean="0"/>
              <a:t>Stretching</a:t>
            </a:r>
            <a:endParaRPr/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928688" y="1825625"/>
            <a:ext cx="73580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AU" sz="2800">
                <a:latin typeface="Book Antiqua" pitchFamily="18" charset="0"/>
              </a:rPr>
              <a:t> Controversial</a:t>
            </a:r>
          </a:p>
          <a:p>
            <a:pPr>
              <a:buFont typeface="Wingdings" pitchFamily="2" charset="2"/>
              <a:buChar char="q"/>
            </a:pPr>
            <a:r>
              <a:rPr lang="en-AU" sz="2800">
                <a:latin typeface="Book Antiqua" pitchFamily="18" charset="0"/>
              </a:rPr>
              <a:t> Must look at research properly</a:t>
            </a:r>
          </a:p>
          <a:p>
            <a:pPr>
              <a:buFont typeface="Wingdings" pitchFamily="2" charset="2"/>
              <a:buChar char="q"/>
            </a:pPr>
            <a:r>
              <a:rPr lang="en-AU" sz="2800">
                <a:latin typeface="Book Antiqua" pitchFamily="18" charset="0"/>
              </a:rPr>
              <a:t> Longevity of stretching (Ancient Greeks)</a:t>
            </a:r>
          </a:p>
        </p:txBody>
      </p:sp>
      <p:pic>
        <p:nvPicPr>
          <p:cNvPr id="24580" name="Picture 3" descr="contortionist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3286125"/>
            <a:ext cx="2286000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63" y="285750"/>
            <a:ext cx="8305800" cy="14239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AU" dirty="0" smtClean="0"/>
              <a:t>Taping/Bracing</a:t>
            </a:r>
            <a:endParaRPr/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928688" y="2111375"/>
            <a:ext cx="735806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AU" sz="2800">
                <a:latin typeface="Book Antiqua" pitchFamily="18" charset="0"/>
              </a:rPr>
              <a:t> Consider individual – taping vs. bracing</a:t>
            </a:r>
          </a:p>
          <a:p>
            <a:pPr>
              <a:buFont typeface="Wingdings" pitchFamily="2" charset="2"/>
              <a:buChar char="q"/>
            </a:pPr>
            <a:r>
              <a:rPr lang="en-AU" sz="2800">
                <a:latin typeface="Book Antiqua" pitchFamily="18" charset="0"/>
              </a:rPr>
              <a:t> Not compulsory if no past history</a:t>
            </a:r>
          </a:p>
          <a:p>
            <a:pPr>
              <a:buFont typeface="Wingdings" pitchFamily="2" charset="2"/>
              <a:buChar char="q"/>
            </a:pPr>
            <a:r>
              <a:rPr lang="en-AU" sz="2800">
                <a:latin typeface="Book Antiqua" pitchFamily="18" charset="0"/>
              </a:rPr>
              <a:t> Both modalities are acceptable</a:t>
            </a:r>
          </a:p>
          <a:p>
            <a:pPr>
              <a:buFont typeface="Wingdings" pitchFamily="2" charset="2"/>
              <a:buChar char="q"/>
            </a:pPr>
            <a:r>
              <a:rPr lang="en-AU" sz="2800">
                <a:latin typeface="Book Antiqua" pitchFamily="18" charset="0"/>
              </a:rPr>
              <a:t> Ensure appropriate strapping (professional advice)</a:t>
            </a:r>
          </a:p>
        </p:txBody>
      </p:sp>
      <p:pic>
        <p:nvPicPr>
          <p:cNvPr id="25604" name="Picture 3" descr="ankle brac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4071938"/>
            <a:ext cx="215582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63" y="-603448"/>
            <a:ext cx="8305800" cy="14239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AU" dirty="0" smtClean="0"/>
              <a:t>Protective Equipment</a:t>
            </a:r>
            <a:endParaRPr dirty="0"/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928688" y="895350"/>
            <a:ext cx="735806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AU" sz="2800">
                <a:latin typeface="Book Antiqua" pitchFamily="18" charset="0"/>
              </a:rPr>
              <a:t> Taping (wound dressing) – blood rule </a:t>
            </a:r>
          </a:p>
          <a:p>
            <a:pPr>
              <a:buFont typeface="Wingdings" pitchFamily="2" charset="2"/>
              <a:buChar char="q"/>
            </a:pPr>
            <a:r>
              <a:rPr lang="en-AU" sz="2800">
                <a:latin typeface="Book Antiqua" pitchFamily="18" charset="0"/>
              </a:rPr>
              <a:t> Shin guards (ruckmen)</a:t>
            </a:r>
          </a:p>
          <a:p>
            <a:pPr>
              <a:buFont typeface="Wingdings" pitchFamily="2" charset="2"/>
              <a:buChar char="q"/>
            </a:pPr>
            <a:r>
              <a:rPr lang="en-AU" sz="2800">
                <a:latin typeface="Book Antiqua" pitchFamily="18" charset="0"/>
              </a:rPr>
              <a:t> Hip protectors</a:t>
            </a:r>
          </a:p>
          <a:p>
            <a:pPr>
              <a:buFont typeface="Wingdings" pitchFamily="2" charset="2"/>
              <a:buChar char="q"/>
            </a:pPr>
            <a:r>
              <a:rPr lang="en-AU" sz="2800">
                <a:latin typeface="Book Antiqua" pitchFamily="18" charset="0"/>
              </a:rPr>
              <a:t> Bubble wrap (following deep corky)</a:t>
            </a:r>
          </a:p>
          <a:p>
            <a:pPr>
              <a:buFont typeface="Wingdings" pitchFamily="2" charset="2"/>
              <a:buChar char="q"/>
            </a:pPr>
            <a:r>
              <a:rPr lang="en-AU" sz="2800">
                <a:latin typeface="Book Antiqua" pitchFamily="18" charset="0"/>
              </a:rPr>
              <a:t> Mouth Guards</a:t>
            </a:r>
          </a:p>
          <a:p>
            <a:pPr>
              <a:buFont typeface="Wingdings" pitchFamily="2" charset="2"/>
              <a:buChar char="q"/>
            </a:pPr>
            <a:r>
              <a:rPr lang="en-AU" sz="2800">
                <a:latin typeface="Book Antiqua" pitchFamily="18" charset="0"/>
              </a:rPr>
              <a:t> Thermosplint braces</a:t>
            </a:r>
          </a:p>
        </p:txBody>
      </p:sp>
      <p:pic>
        <p:nvPicPr>
          <p:cNvPr id="26628" name="Picture 18" descr="jimmy hir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4421188"/>
            <a:ext cx="25304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28688" y="3429000"/>
            <a:ext cx="73580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AU" sz="2800">
                <a:latin typeface="Book Antiqua" pitchFamily="18" charset="0"/>
              </a:rPr>
              <a:t> Helmets</a:t>
            </a:r>
          </a:p>
          <a:p>
            <a:endParaRPr lang="en-AU" sz="2800">
              <a:latin typeface="Book Antiqu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4029075"/>
            <a:ext cx="1474788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4005263"/>
            <a:ext cx="236378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63" y="285750"/>
            <a:ext cx="8305800" cy="14239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AU" dirty="0" smtClean="0"/>
              <a:t>Appropriate Training</a:t>
            </a:r>
            <a:endParaRPr/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785813" y="1714500"/>
            <a:ext cx="71437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AU" sz="2400">
                <a:latin typeface="Book Antiqua" pitchFamily="18" charset="0"/>
              </a:rPr>
              <a:t> Pre Season – training must be specific</a:t>
            </a:r>
          </a:p>
          <a:p>
            <a:pPr>
              <a:buFont typeface="Wingdings" pitchFamily="2" charset="2"/>
              <a:buChar char="q"/>
            </a:pPr>
            <a:r>
              <a:rPr lang="en-AU" sz="2400">
                <a:latin typeface="Book Antiqua" pitchFamily="18" charset="0"/>
              </a:rPr>
              <a:t> Consider Cross Training</a:t>
            </a:r>
          </a:p>
          <a:p>
            <a:pPr>
              <a:buFont typeface="Wingdings" pitchFamily="2" charset="2"/>
              <a:buChar char="q"/>
            </a:pPr>
            <a:r>
              <a:rPr lang="en-AU" sz="2400">
                <a:latin typeface="Book Antiqua" pitchFamily="18" charset="0"/>
              </a:rPr>
              <a:t> Ensure different phases (aerobic/endurance/strength/taper etc)</a:t>
            </a:r>
          </a:p>
          <a:p>
            <a:endParaRPr lang="en-US" sz="2400">
              <a:latin typeface="Book Antiqua" pitchFamily="18" charset="0"/>
            </a:endParaRPr>
          </a:p>
        </p:txBody>
      </p:sp>
      <p:pic>
        <p:nvPicPr>
          <p:cNvPr id="27652" name="Picture 3" descr="periodisation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5525" y="3286125"/>
            <a:ext cx="4491038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63" y="285750"/>
            <a:ext cx="8305800" cy="14239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AU" dirty="0" smtClean="0"/>
              <a:t>Diet/Hydration</a:t>
            </a:r>
            <a:endParaRPr/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714375" y="2071688"/>
            <a:ext cx="757237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AU" sz="2800">
                <a:latin typeface="Book Antiqua" pitchFamily="18" charset="0"/>
              </a:rPr>
              <a:t> Glycogen Replacement – ensure adequate restoration within 24 hours</a:t>
            </a:r>
          </a:p>
          <a:p>
            <a:pPr>
              <a:buFont typeface="Wingdings" pitchFamily="2" charset="2"/>
              <a:buChar char="q"/>
            </a:pPr>
            <a:r>
              <a:rPr lang="en-AU" sz="2800">
                <a:latin typeface="Book Antiqua" pitchFamily="18" charset="0"/>
              </a:rPr>
              <a:t> General intake = 7-12 g CHO/kg of BW/day</a:t>
            </a:r>
          </a:p>
          <a:p>
            <a:pPr>
              <a:buFont typeface="Wingdings" pitchFamily="2" charset="2"/>
              <a:buChar char="q"/>
            </a:pPr>
            <a:r>
              <a:rPr lang="en-AU" sz="2800">
                <a:latin typeface="Book Antiqua" pitchFamily="18" charset="0"/>
              </a:rPr>
              <a:t> High CHO load can ensure quicker recovery in muscle glycogen stores</a:t>
            </a:r>
          </a:p>
          <a:p>
            <a:pPr>
              <a:buFont typeface="Wingdings" pitchFamily="2" charset="2"/>
              <a:buChar char="q"/>
            </a:pPr>
            <a:r>
              <a:rPr lang="en-AU" sz="2800">
                <a:latin typeface="Book Antiqua" pitchFamily="18" charset="0"/>
              </a:rPr>
              <a:t> Hydration vital</a:t>
            </a:r>
          </a:p>
          <a:p>
            <a:pPr>
              <a:buFont typeface="Wingdings" pitchFamily="2" charset="2"/>
              <a:buChar char="q"/>
            </a:pPr>
            <a:r>
              <a:rPr lang="en-AU" sz="2800">
                <a:latin typeface="Book Antiqua" pitchFamily="18" charset="0"/>
              </a:rPr>
              <a:t> General guildeline – 1kg lost = 1 litre needed</a:t>
            </a:r>
          </a:p>
          <a:p>
            <a:pPr>
              <a:buFont typeface="Wingdings" pitchFamily="2" charset="2"/>
              <a:buChar char="q"/>
            </a:pPr>
            <a:r>
              <a:rPr lang="en-AU" sz="2800">
                <a:latin typeface="Book Antiqua" pitchFamily="18" charset="0"/>
              </a:rPr>
              <a:t> Electrolytes more important than expected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63" y="285750"/>
            <a:ext cx="8305800" cy="14239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AU" dirty="0" smtClean="0"/>
              <a:t>Recovery Techniques</a:t>
            </a:r>
            <a:endParaRPr/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642938" y="1857375"/>
            <a:ext cx="2214562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AU">
                <a:latin typeface="Book Antiqua" pitchFamily="18" charset="0"/>
              </a:rPr>
              <a:t> </a:t>
            </a:r>
            <a:r>
              <a:rPr lang="en-AU" sz="3200">
                <a:latin typeface="Book Antiqua" pitchFamily="18" charset="0"/>
              </a:rPr>
              <a:t>Ice baths</a:t>
            </a:r>
            <a:endParaRPr lang="en-AU">
              <a:latin typeface="Book Antiqua" pitchFamily="18" charset="0"/>
            </a:endParaRPr>
          </a:p>
          <a:p>
            <a:endParaRPr lang="en-US">
              <a:latin typeface="Book Antiqua" pitchFamily="18" charset="0"/>
            </a:endParaRPr>
          </a:p>
        </p:txBody>
      </p:sp>
      <p:pic>
        <p:nvPicPr>
          <p:cNvPr id="29700" name="Picture 6" descr="icebath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1857375"/>
            <a:ext cx="20193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5286375" y="1928813"/>
            <a:ext cx="35718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AU">
                <a:latin typeface="Book Antiqua" pitchFamily="18" charset="0"/>
              </a:rPr>
              <a:t> </a:t>
            </a:r>
            <a:r>
              <a:rPr lang="en-AU" sz="3200">
                <a:latin typeface="Book Antiqua" pitchFamily="18" charset="0"/>
              </a:rPr>
              <a:t>Recovery Swims</a:t>
            </a:r>
            <a:endParaRPr lang="en-AU">
              <a:latin typeface="Book Antiqua" pitchFamily="18" charset="0"/>
            </a:endParaRPr>
          </a:p>
          <a:p>
            <a:endParaRPr lang="en-US">
              <a:latin typeface="Book Antiqua" pitchFamily="18" charset="0"/>
            </a:endParaRPr>
          </a:p>
        </p:txBody>
      </p:sp>
      <p:pic>
        <p:nvPicPr>
          <p:cNvPr id="29702" name="Picture 8" descr="recovery swim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2571750"/>
            <a:ext cx="2700337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Box 4"/>
          <p:cNvSpPr txBox="1">
            <a:spLocks noChangeArrowheads="1"/>
          </p:cNvSpPr>
          <p:nvPr/>
        </p:nvSpPr>
        <p:spPr bwMode="auto">
          <a:xfrm>
            <a:off x="571500" y="4143375"/>
            <a:ext cx="221456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AU">
                <a:latin typeface="Book Antiqua" pitchFamily="18" charset="0"/>
              </a:rPr>
              <a:t> </a:t>
            </a:r>
            <a:r>
              <a:rPr lang="en-AU" sz="3200">
                <a:latin typeface="Book Antiqua" pitchFamily="18" charset="0"/>
              </a:rPr>
              <a:t>Massage</a:t>
            </a:r>
            <a:endParaRPr lang="en-AU">
              <a:latin typeface="Book Antiqua" pitchFamily="18" charset="0"/>
            </a:endParaRPr>
          </a:p>
          <a:p>
            <a:endParaRPr lang="en-US">
              <a:latin typeface="Book Antiqua" pitchFamily="18" charset="0"/>
            </a:endParaRPr>
          </a:p>
        </p:txBody>
      </p:sp>
      <p:pic>
        <p:nvPicPr>
          <p:cNvPr id="29704" name="Picture 10" descr="massag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4714875"/>
            <a:ext cx="314325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1" grpId="0"/>
      <p:bldP spid="2970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285750"/>
            <a:ext cx="8377238" cy="20716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AU" dirty="0" smtClean="0"/>
              <a:t>THANK YOU!</a:t>
            </a:r>
            <a:br>
              <a:rPr lang="en-AU" dirty="0" smtClean="0"/>
            </a:br>
            <a:r>
              <a:rPr lang="en-AU" dirty="0" smtClean="0"/>
              <a:t>email:</a:t>
            </a:r>
            <a:endParaRPr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76488" y="270827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>
                <a:latin typeface="Book Antiqua" pitchFamily="18" charset="0"/>
              </a:rPr>
              <a:t>paul@pinnaclehealthgroup.com.au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8825" y="3573463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63" y="428625"/>
            <a:ext cx="8305800" cy="14239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Basic Anatomical Terminology</a:t>
            </a:r>
            <a:endParaRPr/>
          </a:p>
        </p:txBody>
      </p:sp>
      <p:pic>
        <p:nvPicPr>
          <p:cNvPr id="8197" name="Picture 5" descr="knee j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2071688"/>
            <a:ext cx="4357687" cy="394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ight Arrow 16"/>
          <p:cNvSpPr/>
          <p:nvPr/>
        </p:nvSpPr>
        <p:spPr>
          <a:xfrm rot="20116259" flipV="1">
            <a:off x="1250950" y="5259388"/>
            <a:ext cx="2730500" cy="4603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84583" flipV="1">
            <a:off x="1570038" y="2103438"/>
            <a:ext cx="2601912" cy="4603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0800000" flipV="1">
            <a:off x="5429250" y="4214813"/>
            <a:ext cx="2527300" cy="4603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227807" flipV="1">
            <a:off x="5199063" y="2011363"/>
            <a:ext cx="2735262" cy="4603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0800000" flipV="1">
            <a:off x="5143500" y="5286375"/>
            <a:ext cx="2527300" cy="4603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42938" y="1785938"/>
            <a:ext cx="1071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>
                <a:latin typeface="Book Antiqua" pitchFamily="18" charset="0"/>
              </a:rPr>
              <a:t>Muscle</a:t>
            </a:r>
            <a:endParaRPr lang="en-US">
              <a:latin typeface="Book Antiqua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85750" y="5643563"/>
            <a:ext cx="1214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>
                <a:latin typeface="Book Antiqua" pitchFamily="18" charset="0"/>
              </a:rPr>
              <a:t>Ligament</a:t>
            </a:r>
            <a:endParaRPr lang="en-US">
              <a:latin typeface="Book Antiqua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715250" y="1500188"/>
            <a:ext cx="1071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>
                <a:latin typeface="Book Antiqua" pitchFamily="18" charset="0"/>
              </a:rPr>
              <a:t>Tendon</a:t>
            </a:r>
            <a:endParaRPr lang="en-US">
              <a:latin typeface="Book Antiqua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572375" y="5143500"/>
            <a:ext cx="1071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>
                <a:latin typeface="Book Antiqua" pitchFamily="18" charset="0"/>
              </a:rPr>
              <a:t>Bone</a:t>
            </a:r>
            <a:endParaRPr lang="en-US">
              <a:latin typeface="Book Antiqua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572375" y="3857625"/>
            <a:ext cx="1214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>
                <a:latin typeface="Book Antiqua" pitchFamily="18" charset="0"/>
              </a:rPr>
              <a:t>Cartilage</a:t>
            </a:r>
            <a:endParaRPr lang="en-US">
              <a:latin typeface="Book Antiqu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4" grpId="0"/>
      <p:bldP spid="25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63" y="428625"/>
            <a:ext cx="8305800" cy="14239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Basic Anatomical Terminology</a:t>
            </a:r>
            <a:endParaRPr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00063" y="1714500"/>
            <a:ext cx="1071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>
                <a:latin typeface="Book Antiqua" pitchFamily="18" charset="0"/>
              </a:rPr>
              <a:t>Bursa</a:t>
            </a:r>
            <a:endParaRPr lang="en-US">
              <a:latin typeface="Book Antiqua" pitchFamily="18" charset="0"/>
            </a:endParaRPr>
          </a:p>
        </p:txBody>
      </p:sp>
      <p:pic>
        <p:nvPicPr>
          <p:cNvPr id="14" name="Picture 13" descr="burs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2071688"/>
            <a:ext cx="366077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common peronea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2071688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ight Arrow 16"/>
          <p:cNvSpPr/>
          <p:nvPr/>
        </p:nvSpPr>
        <p:spPr>
          <a:xfrm rot="1760005" flipV="1">
            <a:off x="1041400" y="2459038"/>
            <a:ext cx="1820863" cy="6191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2842488" flipV="1">
            <a:off x="2992438" y="4262438"/>
            <a:ext cx="2735262" cy="4603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857750" y="5000625"/>
            <a:ext cx="1071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>
                <a:latin typeface="Book Antiqua" pitchFamily="18" charset="0"/>
              </a:rPr>
              <a:t>Bursa</a:t>
            </a:r>
            <a:endParaRPr lang="en-US">
              <a:latin typeface="Book Antiqua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13345173" flipV="1">
            <a:off x="2809875" y="4740275"/>
            <a:ext cx="1595438" cy="5397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929063" y="5286375"/>
            <a:ext cx="1071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>
                <a:latin typeface="Book Antiqua" pitchFamily="18" charset="0"/>
              </a:rPr>
              <a:t>Bursa</a:t>
            </a:r>
            <a:endParaRPr lang="en-US">
              <a:latin typeface="Book Antiqua" pitchFamily="18" charset="0"/>
            </a:endParaRPr>
          </a:p>
        </p:txBody>
      </p:sp>
      <p:sp>
        <p:nvSpPr>
          <p:cNvPr id="26" name="Right Arrow 25"/>
          <p:cNvSpPr/>
          <p:nvPr/>
        </p:nvSpPr>
        <p:spPr>
          <a:xfrm rot="17125067" flipV="1">
            <a:off x="1664494" y="4518819"/>
            <a:ext cx="1801813" cy="6667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500188" y="5429250"/>
            <a:ext cx="1071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>
                <a:latin typeface="Book Antiqua" pitchFamily="18" charset="0"/>
              </a:rPr>
              <a:t>Joint Capsule</a:t>
            </a:r>
            <a:endParaRPr lang="en-US">
              <a:latin typeface="Book Antiqua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 rot="3451053" flipV="1">
            <a:off x="5312569" y="2767807"/>
            <a:ext cx="885825" cy="4603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857750" y="2071688"/>
            <a:ext cx="1071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>
                <a:latin typeface="Book Antiqua" pitchFamily="18" charset="0"/>
              </a:rPr>
              <a:t>Nerve</a:t>
            </a:r>
            <a:endParaRPr lang="en-US">
              <a:latin typeface="Book Antiqu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7" grpId="0" animBg="1"/>
      <p:bldP spid="20" grpId="0" animBg="1"/>
      <p:bldP spid="16" grpId="0"/>
      <p:bldP spid="18" grpId="0" animBg="1"/>
      <p:bldP spid="23" grpId="0"/>
      <p:bldP spid="26" grpId="0" animBg="1"/>
      <p:bldP spid="30" grpId="0"/>
      <p:bldP spid="19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63" y="285750"/>
            <a:ext cx="8305800" cy="14239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AU" dirty="0" smtClean="0"/>
              <a:t>Injury Classification</a:t>
            </a:r>
            <a:endParaRPr/>
          </a:p>
        </p:txBody>
      </p:sp>
      <p:pic>
        <p:nvPicPr>
          <p:cNvPr id="4" name="Picture 3" descr="muscle injury.jpg"/>
          <p:cNvPicPr>
            <a:picLocks noChangeAspect="1"/>
          </p:cNvPicPr>
          <p:nvPr/>
        </p:nvPicPr>
        <p:blipFill>
          <a:blip r:embed="rId3"/>
          <a:srcRect l="25781" t="12143" r="20313" b="29285"/>
          <a:stretch>
            <a:fillRect/>
          </a:stretch>
        </p:blipFill>
        <p:spPr bwMode="auto">
          <a:xfrm>
            <a:off x="5072063" y="3143250"/>
            <a:ext cx="356076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igament injury.jpg"/>
          <p:cNvPicPr>
            <a:picLocks noChangeAspect="1"/>
          </p:cNvPicPr>
          <p:nvPr/>
        </p:nvPicPr>
        <p:blipFill>
          <a:blip r:embed="rId4"/>
          <a:srcRect l="17618" t="11458" r="41904" b="14583"/>
          <a:stretch>
            <a:fillRect/>
          </a:stretch>
        </p:blipFill>
        <p:spPr bwMode="auto">
          <a:xfrm>
            <a:off x="3429000" y="2214563"/>
            <a:ext cx="13589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5813" y="2071688"/>
            <a:ext cx="2928937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AU">
                <a:latin typeface="Book Antiqua" pitchFamily="18" charset="0"/>
              </a:rPr>
              <a:t> Classically graded 1-3</a:t>
            </a:r>
          </a:p>
          <a:p>
            <a:pPr>
              <a:buFont typeface="Wingdings" pitchFamily="2" charset="2"/>
              <a:buChar char="q"/>
            </a:pPr>
            <a:r>
              <a:rPr lang="en-AU">
                <a:latin typeface="Book Antiqua" pitchFamily="18" charset="0"/>
              </a:rPr>
              <a:t> Ligaments and muscles most common for ARF</a:t>
            </a:r>
          </a:p>
          <a:p>
            <a:pPr>
              <a:buFont typeface="Wingdings" pitchFamily="2" charset="2"/>
              <a:buChar char="q"/>
            </a:pPr>
            <a:r>
              <a:rPr lang="en-AU">
                <a:latin typeface="Book Antiqua" pitchFamily="18" charset="0"/>
              </a:rPr>
              <a:t> Fractures different</a:t>
            </a:r>
          </a:p>
          <a:p>
            <a:pPr>
              <a:buFont typeface="Wingdings" pitchFamily="2" charset="2"/>
              <a:buChar char="Ø"/>
            </a:pPr>
            <a:r>
              <a:rPr lang="en-AU">
                <a:latin typeface="Book Antiqua" pitchFamily="18" charset="0"/>
              </a:rPr>
              <a:t> displaced</a:t>
            </a:r>
          </a:p>
          <a:p>
            <a:pPr>
              <a:buFont typeface="Wingdings" pitchFamily="2" charset="2"/>
              <a:buChar char="Ø"/>
            </a:pPr>
            <a:r>
              <a:rPr lang="en-AU">
                <a:latin typeface="Book Antiqua" pitchFamily="18" charset="0"/>
              </a:rPr>
              <a:t> undisplaced</a:t>
            </a:r>
          </a:p>
          <a:p>
            <a:pPr>
              <a:buFont typeface="Wingdings" pitchFamily="2" charset="2"/>
              <a:buChar char="Ø"/>
            </a:pPr>
            <a:r>
              <a:rPr lang="en-AU">
                <a:latin typeface="Book Antiqua" pitchFamily="18" charset="0"/>
              </a:rPr>
              <a:t> comminuted</a:t>
            </a:r>
          </a:p>
          <a:p>
            <a:pPr>
              <a:buFont typeface="Wingdings" pitchFamily="2" charset="2"/>
              <a:buChar char="Ø"/>
            </a:pPr>
            <a:r>
              <a:rPr lang="en-AU">
                <a:latin typeface="Book Antiqua" pitchFamily="18" charset="0"/>
              </a:rPr>
              <a:t> transverse</a:t>
            </a:r>
          </a:p>
          <a:p>
            <a:pPr>
              <a:buFont typeface="Wingdings" pitchFamily="2" charset="2"/>
              <a:buChar char="Ø"/>
            </a:pPr>
            <a:r>
              <a:rPr lang="en-AU">
                <a:latin typeface="Book Antiqua" pitchFamily="18" charset="0"/>
              </a:rPr>
              <a:t> oblique</a:t>
            </a:r>
          </a:p>
          <a:p>
            <a:pPr>
              <a:buFont typeface="Wingdings" pitchFamily="2" charset="2"/>
              <a:buChar char="Ø"/>
            </a:pPr>
            <a:r>
              <a:rPr lang="en-AU">
                <a:latin typeface="Book Antiqua" pitchFamily="18" charset="0"/>
              </a:rPr>
              <a:t> compound</a:t>
            </a:r>
          </a:p>
          <a:p>
            <a:pPr>
              <a:buFont typeface="Wingdings" pitchFamily="2" charset="2"/>
              <a:buChar char="Ø"/>
            </a:pPr>
            <a:r>
              <a:rPr lang="en-AU">
                <a:latin typeface="Book Antiqua" pitchFamily="18" charset="0"/>
              </a:rPr>
              <a:t> avulsion </a:t>
            </a:r>
          </a:p>
          <a:p>
            <a:endParaRPr lang="en-AU">
              <a:latin typeface="Book Antiqua" pitchFamily="18" charset="0"/>
            </a:endParaRPr>
          </a:p>
          <a:p>
            <a:endParaRPr lang="en-US">
              <a:latin typeface="Book Antiqu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63" y="-531440"/>
            <a:ext cx="8305800" cy="14239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AU" dirty="0" smtClean="0"/>
              <a:t>Types of Injuries:</a:t>
            </a:r>
            <a:endParaRPr dirty="0"/>
          </a:p>
        </p:txBody>
      </p:sp>
      <p:sp>
        <p:nvSpPr>
          <p:cNvPr id="24578" name="AutoShape 7" descr="http://by124w.bay124.mail.live.com/mail/SafeRedirect.aspx?hm__tg=http://207.46.11.249/att/GetAttachment.aspx&amp;hm__qs=file%3daa115fec-e3c0-4988-8250-f5ded9b01216.gif%26ct%3daW1hZ2UvZ2lm%26name%3daW1hZ2UwMDEuZ2lm%26inline%3d0%26rfc%3d0%26empty%3dFalse%26imgsrc%3dcid%253a002b01c5835d%2524b0eb6060%252414e9443d%2540juno&amp;oneredir=1&amp;ip=10.1.106.222&amp;d=d1104&amp;mf=2&amp;a=01_e897718e8b7314ff4ca9d8c6010c7794ae86789b1eade0d9244cdcf81182b76c"/>
          <p:cNvSpPr>
            <a:spLocks noChangeAspect="1" noChangeArrowheads="1"/>
          </p:cNvSpPr>
          <p:nvPr/>
        </p:nvSpPr>
        <p:spPr bwMode="auto">
          <a:xfrm>
            <a:off x="63500" y="-655638"/>
            <a:ext cx="16764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>
              <a:latin typeface="Book Antiqua" pitchFamily="18" charset="0"/>
            </a:endParaRPr>
          </a:p>
        </p:txBody>
      </p:sp>
      <p:sp>
        <p:nvSpPr>
          <p:cNvPr id="24579" name="AutoShape 9" descr="http://by124w.bay124.mail.live.com/mail/SafeRedirect.aspx?hm__tg=http://207.46.11.249/att/GetAttachment.aspx&amp;hm__qs=file%3daa115fec-e3c0-4988-8250-f5ded9b01216.gif%26ct%3daW1hZ2UvZ2lm%26name%3daW1hZ2UwMDEuZ2lm%26inline%3d0%26rfc%3d0%26empty%3dFalse%26imgsrc%3dcid%253a002b01c5835d%2524b0eb6060%252414e9443d%2540juno&amp;oneredir=1&amp;ip=10.1.106.222&amp;d=d1104&amp;mf=2&amp;a=01_e897718e8b7314ff4ca9d8c6010c7794ae86789b1eade0d9244cdcf81182b76c"/>
          <p:cNvSpPr>
            <a:spLocks noChangeAspect="1" noChangeArrowheads="1"/>
          </p:cNvSpPr>
          <p:nvPr/>
        </p:nvSpPr>
        <p:spPr bwMode="auto">
          <a:xfrm>
            <a:off x="63500" y="-655638"/>
            <a:ext cx="16764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>
              <a:latin typeface="Book Antiqua" pitchFamily="18" charset="0"/>
            </a:endParaRPr>
          </a:p>
        </p:txBody>
      </p:sp>
      <p:sp>
        <p:nvSpPr>
          <p:cNvPr id="24580" name="TextBox 10"/>
          <p:cNvSpPr txBox="1">
            <a:spLocks noChangeArrowheads="1"/>
          </p:cNvSpPr>
          <p:nvPr/>
        </p:nvSpPr>
        <p:spPr bwMode="auto">
          <a:xfrm>
            <a:off x="2500313" y="3357563"/>
            <a:ext cx="4000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AU">
              <a:latin typeface="Book Antiqua" pitchFamily="18" charset="0"/>
            </a:endParaRPr>
          </a:p>
        </p:txBody>
      </p:sp>
      <p:sp>
        <p:nvSpPr>
          <p:cNvPr id="24581" name="AutoShape 11" descr="http://by124w.bay124.mail.live.com/mail/SafeRedirect.aspx?hm__tg=http://207.46.11.249/att/GetAttachment.aspx&amp;hm__qs=file%3daa115fec-e3c0-4988-8250-f5ded9b01216.gif%26ct%3daW1hZ2UvZ2lm%26name%3daW1hZ2UwMDEuZ2lm%26inline%3d0%26rfc%3d0%26empty%3dFalse%26imgsrc%3dcid%253a002b01c5835d%2524b0eb6060%252414e9443d%2540juno&amp;oneredir=1&amp;ip=10.1.106.222&amp;d=d1104&amp;mf=2&amp;a=01_e897718e8b7314ff4ca9d8c6010c7794ae86789b1eade0d9244cdcf81182b76c"/>
          <p:cNvSpPr>
            <a:spLocks noChangeAspect="1" noChangeArrowheads="1"/>
          </p:cNvSpPr>
          <p:nvPr/>
        </p:nvSpPr>
        <p:spPr bwMode="auto">
          <a:xfrm>
            <a:off x="63500" y="-655638"/>
            <a:ext cx="16764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>
              <a:latin typeface="Book Antiqua" pitchFamily="18" charset="0"/>
            </a:endParaRPr>
          </a:p>
        </p:txBody>
      </p:sp>
      <p:sp>
        <p:nvSpPr>
          <p:cNvPr id="24582" name="TextBox 15"/>
          <p:cNvSpPr txBox="1">
            <a:spLocks noChangeArrowheads="1"/>
          </p:cNvSpPr>
          <p:nvPr/>
        </p:nvSpPr>
        <p:spPr bwMode="auto">
          <a:xfrm>
            <a:off x="1714500" y="2071688"/>
            <a:ext cx="6072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AU">
              <a:latin typeface="Book Antiqua" pitchFamily="18" charset="0"/>
            </a:endParaRPr>
          </a:p>
          <a:p>
            <a:endParaRPr lang="en-US">
              <a:latin typeface="Book Antiqua" pitchFamily="18" charset="0"/>
            </a:endParaRPr>
          </a:p>
        </p:txBody>
      </p:sp>
      <p:pic>
        <p:nvPicPr>
          <p:cNvPr id="12296" name="Picture 16" descr="acute injur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63" y="2641600"/>
            <a:ext cx="21558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00188" y="981075"/>
            <a:ext cx="6572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>
                <a:latin typeface="Book Antiqua" pitchFamily="18" charset="0"/>
              </a:rPr>
              <a:t>Injuries are either </a:t>
            </a:r>
            <a:r>
              <a:rPr lang="en-AU" b="1">
                <a:latin typeface="Book Antiqua" pitchFamily="18" charset="0"/>
              </a:rPr>
              <a:t>acute</a:t>
            </a:r>
            <a:r>
              <a:rPr lang="en-AU">
                <a:latin typeface="Book Antiqua" pitchFamily="18" charset="0"/>
              </a:rPr>
              <a:t> or </a:t>
            </a:r>
            <a:r>
              <a:rPr lang="en-AU" b="1">
                <a:latin typeface="Book Antiqua" pitchFamily="18" charset="0"/>
              </a:rPr>
              <a:t>chronic/overuse:</a:t>
            </a:r>
          </a:p>
          <a:p>
            <a:r>
              <a:rPr lang="en-AU" b="1">
                <a:latin typeface="Book Antiqua" pitchFamily="18" charset="0"/>
              </a:rPr>
              <a:t>Acute injuries:</a:t>
            </a:r>
            <a:endParaRPr lang="en-US" b="1">
              <a:latin typeface="Book Antiqua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00188" y="1484313"/>
            <a:ext cx="6572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AU">
                <a:latin typeface="Book Antiqua" pitchFamily="18" charset="0"/>
              </a:rPr>
              <a:t> Occur from a collision, fall, sudden change in direction</a:t>
            </a:r>
            <a:endParaRPr lang="en-US">
              <a:latin typeface="Book Antiqua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500188" y="1757363"/>
            <a:ext cx="6572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AU">
                <a:latin typeface="Book Antiqua" pitchFamily="18" charset="0"/>
              </a:rPr>
              <a:t> Usually involve immediate cessation of activity </a:t>
            </a:r>
            <a:endParaRPr lang="en-US">
              <a:latin typeface="Book Antiqua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500188" y="2043113"/>
            <a:ext cx="6572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AU">
                <a:latin typeface="Book Antiqua" pitchFamily="18" charset="0"/>
              </a:rPr>
              <a:t> Varying levels of pain</a:t>
            </a:r>
          </a:p>
          <a:p>
            <a:pPr>
              <a:buFont typeface="Wingdings" pitchFamily="2" charset="2"/>
              <a:buChar char="q"/>
            </a:pPr>
            <a:r>
              <a:rPr lang="en-AU">
                <a:latin typeface="Book Antiqua" pitchFamily="18" charset="0"/>
              </a:rPr>
              <a:t> Need immediate assistance </a:t>
            </a:r>
            <a:endParaRPr lang="en-US">
              <a:latin typeface="Book Antiqua" pitchFamily="18" charset="0"/>
            </a:endParaRPr>
          </a:p>
        </p:txBody>
      </p:sp>
      <p:pic>
        <p:nvPicPr>
          <p:cNvPr id="19" name="Picture 17" descr="ankle-sprain-hik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2098675"/>
            <a:ext cx="1531937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1884363" y="2781300"/>
            <a:ext cx="607218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AU">
              <a:latin typeface="Book Antiqua" pitchFamily="18" charset="0"/>
            </a:endParaRPr>
          </a:p>
          <a:p>
            <a:r>
              <a:rPr lang="en-AU" b="1">
                <a:latin typeface="Book Antiqua" pitchFamily="18" charset="0"/>
              </a:rPr>
              <a:t>Chronic/Overuse injuries: </a:t>
            </a:r>
          </a:p>
          <a:p>
            <a:pPr>
              <a:buFont typeface="Wingdings" pitchFamily="2" charset="2"/>
              <a:buChar char="q"/>
            </a:pPr>
            <a:r>
              <a:rPr lang="en-AU">
                <a:latin typeface="Book Antiqua" pitchFamily="18" charset="0"/>
              </a:rPr>
              <a:t> Gradual onset</a:t>
            </a:r>
          </a:p>
          <a:p>
            <a:pPr>
              <a:buFont typeface="Wingdings" pitchFamily="2" charset="2"/>
              <a:buChar char="q"/>
            </a:pPr>
            <a:r>
              <a:rPr lang="en-AU">
                <a:latin typeface="Book Antiqua" pitchFamily="18" charset="0"/>
              </a:rPr>
              <a:t> Not related to any one incident</a:t>
            </a:r>
          </a:p>
          <a:p>
            <a:pPr>
              <a:buFont typeface="Wingdings" pitchFamily="2" charset="2"/>
              <a:buChar char="q"/>
            </a:pPr>
            <a:r>
              <a:rPr lang="en-AU">
                <a:latin typeface="Book Antiqua" pitchFamily="18" charset="0"/>
              </a:rPr>
              <a:t> Periodic decline in game play ability</a:t>
            </a:r>
          </a:p>
          <a:p>
            <a:pPr>
              <a:buFont typeface="Wingdings" pitchFamily="2" charset="2"/>
              <a:buChar char="q"/>
            </a:pPr>
            <a:r>
              <a:rPr lang="en-AU">
                <a:latin typeface="Book Antiqua" pitchFamily="18" charset="0"/>
              </a:rPr>
              <a:t> Usually associated with low level constant pain</a:t>
            </a:r>
          </a:p>
          <a:p>
            <a:pPr>
              <a:buFont typeface="Wingdings" pitchFamily="2" charset="2"/>
              <a:buChar char="q"/>
            </a:pPr>
            <a:r>
              <a:rPr lang="en-AU">
                <a:latin typeface="Book Antiqua" pitchFamily="18" charset="0"/>
              </a:rPr>
              <a:t> Hard to manage</a:t>
            </a:r>
          </a:p>
          <a:p>
            <a:pPr>
              <a:buFont typeface="Wingdings" pitchFamily="2" charset="2"/>
              <a:buChar char="q"/>
            </a:pPr>
            <a:r>
              <a:rPr lang="en-AU">
                <a:latin typeface="Book Antiqua" pitchFamily="18" charset="0"/>
              </a:rPr>
              <a:t> Can last for long periods of time if left unmanaged</a:t>
            </a:r>
          </a:p>
          <a:p>
            <a:pPr>
              <a:buFont typeface="Wingdings" pitchFamily="2" charset="2"/>
              <a:buChar char="q"/>
            </a:pPr>
            <a:endParaRPr lang="en-AU">
              <a:latin typeface="Book Antiqua" pitchFamily="18" charset="0"/>
            </a:endParaRPr>
          </a:p>
          <a:p>
            <a:endParaRPr lang="en-AU">
              <a:latin typeface="Book Antiqua" pitchFamily="18" charset="0"/>
            </a:endParaRPr>
          </a:p>
          <a:p>
            <a:endParaRPr lang="en-US">
              <a:latin typeface="Book Antiqua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893888" y="5111750"/>
            <a:ext cx="492918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b="1">
                <a:latin typeface="Book Antiqua" pitchFamily="18" charset="0"/>
              </a:rPr>
              <a:t>WARNING SIGNS</a:t>
            </a:r>
            <a:r>
              <a:rPr lang="en-AU">
                <a:latin typeface="Book Antiqua" pitchFamily="18" charset="0"/>
              </a:rPr>
              <a:t>:</a:t>
            </a:r>
          </a:p>
          <a:p>
            <a:r>
              <a:rPr lang="en-AU">
                <a:latin typeface="Book Antiqua" pitchFamily="18" charset="0"/>
              </a:rPr>
              <a:t>Decreased running ability</a:t>
            </a:r>
          </a:p>
          <a:p>
            <a:r>
              <a:rPr lang="en-AU">
                <a:latin typeface="Book Antiqua" pitchFamily="18" charset="0"/>
              </a:rPr>
              <a:t>Decreased kicking distance</a:t>
            </a:r>
          </a:p>
          <a:p>
            <a:r>
              <a:rPr lang="en-AU">
                <a:latin typeface="Book Antiqua" pitchFamily="18" charset="0"/>
              </a:rPr>
              <a:t>Generalised decrease in agility</a:t>
            </a:r>
          </a:p>
          <a:p>
            <a:r>
              <a:rPr lang="en-AU">
                <a:latin typeface="Book Antiqua" pitchFamily="18" charset="0"/>
              </a:rPr>
              <a:t>Gait pattern/Resting pain</a:t>
            </a:r>
          </a:p>
          <a:p>
            <a:endParaRPr lang="en-AU">
              <a:latin typeface="Book Antiqua" pitchFamily="18" charset="0"/>
            </a:endParaRPr>
          </a:p>
          <a:p>
            <a:endParaRPr lang="en-US">
              <a:latin typeface="Book Antiqu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4" grpId="0"/>
      <p:bldP spid="17" grpId="0"/>
      <p:bldP spid="18" grpId="0" build="allAtOnce"/>
      <p:bldP spid="15" grpId="0" build="p"/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63" y="285750"/>
            <a:ext cx="8305800" cy="14239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dirty="0" smtClean="0"/>
              <a:t>Common Acute Injuries in ARF:</a:t>
            </a:r>
            <a:endParaRPr/>
          </a:p>
        </p:txBody>
      </p:sp>
      <p:sp>
        <p:nvSpPr>
          <p:cNvPr id="26626" name="AutoShape 7" descr="http://by124w.bay124.mail.live.com/mail/SafeRedirect.aspx?hm__tg=http://207.46.11.249/att/GetAttachment.aspx&amp;hm__qs=file%3daa115fec-e3c0-4988-8250-f5ded9b01216.gif%26ct%3daW1hZ2UvZ2lm%26name%3daW1hZ2UwMDEuZ2lm%26inline%3d0%26rfc%3d0%26empty%3dFalse%26imgsrc%3dcid%253a002b01c5835d%2524b0eb6060%252414e9443d%2540juno&amp;oneredir=1&amp;ip=10.1.106.222&amp;d=d1104&amp;mf=2&amp;a=01_e897718e8b7314ff4ca9d8c6010c7794ae86789b1eade0d9244cdcf81182b76c"/>
          <p:cNvSpPr>
            <a:spLocks noChangeAspect="1" noChangeArrowheads="1"/>
          </p:cNvSpPr>
          <p:nvPr/>
        </p:nvSpPr>
        <p:spPr bwMode="auto">
          <a:xfrm>
            <a:off x="63500" y="-655638"/>
            <a:ext cx="16764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>
              <a:latin typeface="Book Antiqua" pitchFamily="18" charset="0"/>
            </a:endParaRPr>
          </a:p>
        </p:txBody>
      </p:sp>
      <p:sp>
        <p:nvSpPr>
          <p:cNvPr id="26627" name="AutoShape 9" descr="http://by124w.bay124.mail.live.com/mail/SafeRedirect.aspx?hm__tg=http://207.46.11.249/att/GetAttachment.aspx&amp;hm__qs=file%3daa115fec-e3c0-4988-8250-f5ded9b01216.gif%26ct%3daW1hZ2UvZ2lm%26name%3daW1hZ2UwMDEuZ2lm%26inline%3d0%26rfc%3d0%26empty%3dFalse%26imgsrc%3dcid%253a002b01c5835d%2524b0eb6060%252414e9443d%2540juno&amp;oneredir=1&amp;ip=10.1.106.222&amp;d=d1104&amp;mf=2&amp;a=01_e897718e8b7314ff4ca9d8c6010c7794ae86789b1eade0d9244cdcf81182b76c"/>
          <p:cNvSpPr>
            <a:spLocks noChangeAspect="1" noChangeArrowheads="1"/>
          </p:cNvSpPr>
          <p:nvPr/>
        </p:nvSpPr>
        <p:spPr bwMode="auto">
          <a:xfrm>
            <a:off x="63500" y="-655638"/>
            <a:ext cx="16764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>
              <a:latin typeface="Book Antiqua" pitchFamily="18" charset="0"/>
            </a:endParaRPr>
          </a:p>
        </p:txBody>
      </p:sp>
      <p:sp>
        <p:nvSpPr>
          <p:cNvPr id="26628" name="TextBox 10"/>
          <p:cNvSpPr txBox="1">
            <a:spLocks noChangeArrowheads="1"/>
          </p:cNvSpPr>
          <p:nvPr/>
        </p:nvSpPr>
        <p:spPr bwMode="auto">
          <a:xfrm>
            <a:off x="2500313" y="3357563"/>
            <a:ext cx="4000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AU">
              <a:latin typeface="Book Antiqua" pitchFamily="18" charset="0"/>
            </a:endParaRPr>
          </a:p>
        </p:txBody>
      </p:sp>
      <p:sp>
        <p:nvSpPr>
          <p:cNvPr id="26629" name="AutoShape 11" descr="http://by124w.bay124.mail.live.com/mail/SafeRedirect.aspx?hm__tg=http://207.46.11.249/att/GetAttachment.aspx&amp;hm__qs=file%3daa115fec-e3c0-4988-8250-f5ded9b01216.gif%26ct%3daW1hZ2UvZ2lm%26name%3daW1hZ2UwMDEuZ2lm%26inline%3d0%26rfc%3d0%26empty%3dFalse%26imgsrc%3dcid%253a002b01c5835d%2524b0eb6060%252414e9443d%2540juno&amp;oneredir=1&amp;ip=10.1.106.222&amp;d=d1104&amp;mf=2&amp;a=01_e897718e8b7314ff4ca9d8c6010c7794ae86789b1eade0d9244cdcf81182b76c"/>
          <p:cNvSpPr>
            <a:spLocks noChangeAspect="1" noChangeArrowheads="1"/>
          </p:cNvSpPr>
          <p:nvPr/>
        </p:nvSpPr>
        <p:spPr bwMode="auto">
          <a:xfrm>
            <a:off x="63500" y="-655638"/>
            <a:ext cx="16764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>
              <a:latin typeface="Book Antiqua" pitchFamily="18" charset="0"/>
            </a:endParaRPr>
          </a:p>
        </p:txBody>
      </p:sp>
      <p:pic>
        <p:nvPicPr>
          <p:cNvPr id="13320" name="Picture 12" descr="afl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1428750"/>
            <a:ext cx="2341563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3" descr="shoulder dislocatio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571875"/>
            <a:ext cx="3048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4" descr="hamstringbruis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3643313"/>
            <a:ext cx="23495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43000" y="1785938"/>
            <a:ext cx="2857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AU">
                <a:latin typeface="Book Antiqua" pitchFamily="18" charset="0"/>
              </a:rPr>
              <a:t> Fractures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143000" y="2058988"/>
            <a:ext cx="3068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AU">
                <a:latin typeface="Book Antiqua" pitchFamily="18" charset="0"/>
              </a:rPr>
              <a:t> Dislocation/Subluxation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43000" y="2351088"/>
            <a:ext cx="2857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AU">
                <a:latin typeface="Book Antiqua" pitchFamily="18" charset="0"/>
              </a:rPr>
              <a:t> Sprain/Tear/Rupture</a:t>
            </a:r>
          </a:p>
          <a:p>
            <a:pPr>
              <a:buFont typeface="Wingdings" pitchFamily="2" charset="2"/>
              <a:buChar char="q"/>
            </a:pPr>
            <a:endParaRPr lang="en-AU">
              <a:latin typeface="Book Antiqua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143000" y="2630488"/>
            <a:ext cx="2857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AU">
                <a:latin typeface="Book Antiqua" pitchFamily="18" charset="0"/>
              </a:rPr>
              <a:t> Contusions/corkies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43000" y="2916238"/>
            <a:ext cx="2857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AU">
                <a:latin typeface="Book Antiqua" pitchFamily="18" charset="0"/>
              </a:rPr>
              <a:t> Lacerations/abrasions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143000" y="3201988"/>
            <a:ext cx="3214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AU">
                <a:latin typeface="Book Antiqua" pitchFamily="18" charset="0"/>
              </a:rPr>
              <a:t> Uncommon - Neuropraxia</a:t>
            </a:r>
          </a:p>
        </p:txBody>
      </p:sp>
      <p:pic>
        <p:nvPicPr>
          <p:cNvPr id="19" name="Picture 18" descr="common peronea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81313" y="3857625"/>
            <a:ext cx="27686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build="allAtOnce"/>
      <p:bldP spid="16" grpId="0" build="allAtOnce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63" y="285750"/>
            <a:ext cx="8305800" cy="14239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dirty="0" smtClean="0"/>
              <a:t>Common Chronic Injuries in ARF:</a:t>
            </a:r>
            <a:endParaRPr/>
          </a:p>
        </p:txBody>
      </p:sp>
      <p:sp>
        <p:nvSpPr>
          <p:cNvPr id="28674" name="AutoShape 7" descr="http://by124w.bay124.mail.live.com/mail/SafeRedirect.aspx?hm__tg=http://207.46.11.249/att/GetAttachment.aspx&amp;hm__qs=file%3daa115fec-e3c0-4988-8250-f5ded9b01216.gif%26ct%3daW1hZ2UvZ2lm%26name%3daW1hZ2UwMDEuZ2lm%26inline%3d0%26rfc%3d0%26empty%3dFalse%26imgsrc%3dcid%253a002b01c5835d%2524b0eb6060%252414e9443d%2540juno&amp;oneredir=1&amp;ip=10.1.106.222&amp;d=d1104&amp;mf=2&amp;a=01_e897718e8b7314ff4ca9d8c6010c7794ae86789b1eade0d9244cdcf81182b76c"/>
          <p:cNvSpPr>
            <a:spLocks noChangeAspect="1" noChangeArrowheads="1"/>
          </p:cNvSpPr>
          <p:nvPr/>
        </p:nvSpPr>
        <p:spPr bwMode="auto">
          <a:xfrm>
            <a:off x="63500" y="-655638"/>
            <a:ext cx="16764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>
              <a:latin typeface="Book Antiqua" pitchFamily="18" charset="0"/>
            </a:endParaRPr>
          </a:p>
        </p:txBody>
      </p:sp>
      <p:sp>
        <p:nvSpPr>
          <p:cNvPr id="28675" name="AutoShape 9" descr="http://by124w.bay124.mail.live.com/mail/SafeRedirect.aspx?hm__tg=http://207.46.11.249/att/GetAttachment.aspx&amp;hm__qs=file%3daa115fec-e3c0-4988-8250-f5ded9b01216.gif%26ct%3daW1hZ2UvZ2lm%26name%3daW1hZ2UwMDEuZ2lm%26inline%3d0%26rfc%3d0%26empty%3dFalse%26imgsrc%3dcid%253a002b01c5835d%2524b0eb6060%252414e9443d%2540juno&amp;oneredir=1&amp;ip=10.1.106.222&amp;d=d1104&amp;mf=2&amp;a=01_e897718e8b7314ff4ca9d8c6010c7794ae86789b1eade0d9244cdcf81182b76c"/>
          <p:cNvSpPr>
            <a:spLocks noChangeAspect="1" noChangeArrowheads="1"/>
          </p:cNvSpPr>
          <p:nvPr/>
        </p:nvSpPr>
        <p:spPr bwMode="auto">
          <a:xfrm>
            <a:off x="63500" y="-655638"/>
            <a:ext cx="16764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>
              <a:latin typeface="Book Antiqua" pitchFamily="18" charset="0"/>
            </a:endParaRPr>
          </a:p>
        </p:txBody>
      </p:sp>
      <p:sp>
        <p:nvSpPr>
          <p:cNvPr id="28676" name="TextBox 10"/>
          <p:cNvSpPr txBox="1">
            <a:spLocks noChangeArrowheads="1"/>
          </p:cNvSpPr>
          <p:nvPr/>
        </p:nvSpPr>
        <p:spPr bwMode="auto">
          <a:xfrm>
            <a:off x="2500313" y="3357563"/>
            <a:ext cx="4000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AU">
              <a:latin typeface="Book Antiqua" pitchFamily="18" charset="0"/>
            </a:endParaRPr>
          </a:p>
        </p:txBody>
      </p:sp>
      <p:sp>
        <p:nvSpPr>
          <p:cNvPr id="28677" name="AutoShape 11" descr="http://by124w.bay124.mail.live.com/mail/SafeRedirect.aspx?hm__tg=http://207.46.11.249/att/GetAttachment.aspx&amp;hm__qs=file%3daa115fec-e3c0-4988-8250-f5ded9b01216.gif%26ct%3daW1hZ2UvZ2lm%26name%3daW1hZ2UwMDEuZ2lm%26inline%3d0%26rfc%3d0%26empty%3dFalse%26imgsrc%3dcid%253a002b01c5835d%2524b0eb6060%252414e9443d%2540juno&amp;oneredir=1&amp;ip=10.1.106.222&amp;d=d1104&amp;mf=2&amp;a=01_e897718e8b7314ff4ca9d8c6010c7794ae86789b1eade0d9244cdcf81182b76c"/>
          <p:cNvSpPr>
            <a:spLocks noChangeAspect="1" noChangeArrowheads="1"/>
          </p:cNvSpPr>
          <p:nvPr/>
        </p:nvSpPr>
        <p:spPr bwMode="auto">
          <a:xfrm>
            <a:off x="63500" y="-655638"/>
            <a:ext cx="16764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>
              <a:latin typeface="Book Antiqua" pitchFamily="18" charset="0"/>
            </a:endParaRPr>
          </a:p>
        </p:txBody>
      </p:sp>
      <p:pic>
        <p:nvPicPr>
          <p:cNvPr id="15368" name="Picture 11" descr="stress #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1643063"/>
            <a:ext cx="224313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5" descr="Achillestendonopathy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3786188"/>
            <a:ext cx="1414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14375" y="2000250"/>
            <a:ext cx="3214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AU">
                <a:latin typeface="Book Antiqua" pitchFamily="18" charset="0"/>
              </a:rPr>
              <a:t> Stress Fracture</a:t>
            </a:r>
            <a:endParaRPr lang="en-US">
              <a:latin typeface="Book Antiqua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14375" y="2295525"/>
            <a:ext cx="4073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AU">
                <a:latin typeface="Book Antiqua" pitchFamily="18" charset="0"/>
              </a:rPr>
              <a:t> Osteitis/Periostitis/Apophysitis</a:t>
            </a:r>
            <a:endParaRPr lang="en-US">
              <a:latin typeface="Book Antiqua" pitchFamily="18" charset="0"/>
            </a:endParaRPr>
          </a:p>
          <a:p>
            <a:endParaRPr lang="en-US">
              <a:latin typeface="Book Antiqua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12788" y="2554288"/>
            <a:ext cx="357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AU">
                <a:latin typeface="Book Antiqua" pitchFamily="18" charset="0"/>
              </a:rPr>
              <a:t> Chondropathy – sore cartilage</a:t>
            </a:r>
            <a:endParaRPr lang="en-US">
              <a:latin typeface="Book Antiqua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14375" y="2844800"/>
            <a:ext cx="3214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AU">
                <a:latin typeface="Book Antiqua" pitchFamily="18" charset="0"/>
              </a:rPr>
              <a:t> Synovitis/Osteoarthritis</a:t>
            </a:r>
            <a:endParaRPr lang="en-US">
              <a:latin typeface="Book Antiqua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14375" y="3201988"/>
            <a:ext cx="3214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AU">
                <a:latin typeface="Book Antiqua" pitchFamily="18" charset="0"/>
              </a:rPr>
              <a:t> Compartment Syndrome</a:t>
            </a:r>
            <a:endParaRPr lang="en-US">
              <a:latin typeface="Book Antiqua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14375" y="3487738"/>
            <a:ext cx="3214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AU">
                <a:latin typeface="Book Antiqua" pitchFamily="18" charset="0"/>
              </a:rPr>
              <a:t> Tendonopathy</a:t>
            </a:r>
            <a:endParaRPr lang="en-US">
              <a:latin typeface="Book Antiqua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14375" y="3773488"/>
            <a:ext cx="3214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AU">
                <a:latin typeface="Book Antiqua" pitchFamily="18" charset="0"/>
              </a:rPr>
              <a:t> Bursitis </a:t>
            </a:r>
            <a:r>
              <a:rPr lang="en-AU" b="1">
                <a:latin typeface="Book Antiqua" pitchFamily="18" charset="0"/>
              </a:rPr>
              <a:t>- uncommon</a:t>
            </a:r>
            <a:endParaRPr lang="en-US" b="1">
              <a:latin typeface="Book Antiqu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build="allAtOnce"/>
      <p:bldP spid="13" grpId="0" build="allAtOnce"/>
      <p:bldP spid="14" grpId="0" build="allAtOnce"/>
      <p:bldP spid="15" grpId="0"/>
      <p:bldP spid="1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63" y="285750"/>
            <a:ext cx="8305800" cy="14239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dirty="0" smtClean="0"/>
              <a:t>Acute Injury Management:</a:t>
            </a:r>
            <a:endParaRPr/>
          </a:p>
        </p:txBody>
      </p:sp>
      <p:sp>
        <p:nvSpPr>
          <p:cNvPr id="30722" name="AutoShape 7" descr="http://by124w.bay124.mail.live.com/mail/SafeRedirect.aspx?hm__tg=http://207.46.11.249/att/GetAttachment.aspx&amp;hm__qs=file%3daa115fec-e3c0-4988-8250-f5ded9b01216.gif%26ct%3daW1hZ2UvZ2lm%26name%3daW1hZ2UwMDEuZ2lm%26inline%3d0%26rfc%3d0%26empty%3dFalse%26imgsrc%3dcid%253a002b01c5835d%2524b0eb6060%252414e9443d%2540juno&amp;oneredir=1&amp;ip=10.1.106.222&amp;d=d1104&amp;mf=2&amp;a=01_e897718e8b7314ff4ca9d8c6010c7794ae86789b1eade0d9244cdcf81182b76c"/>
          <p:cNvSpPr>
            <a:spLocks noChangeAspect="1" noChangeArrowheads="1"/>
          </p:cNvSpPr>
          <p:nvPr/>
        </p:nvSpPr>
        <p:spPr bwMode="auto">
          <a:xfrm>
            <a:off x="63500" y="-655638"/>
            <a:ext cx="16764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>
              <a:latin typeface="Book Antiqua" pitchFamily="18" charset="0"/>
            </a:endParaRPr>
          </a:p>
        </p:txBody>
      </p:sp>
      <p:sp>
        <p:nvSpPr>
          <p:cNvPr id="30723" name="AutoShape 9" descr="http://by124w.bay124.mail.live.com/mail/SafeRedirect.aspx?hm__tg=http://207.46.11.249/att/GetAttachment.aspx&amp;hm__qs=file%3daa115fec-e3c0-4988-8250-f5ded9b01216.gif%26ct%3daW1hZ2UvZ2lm%26name%3daW1hZ2UwMDEuZ2lm%26inline%3d0%26rfc%3d0%26empty%3dFalse%26imgsrc%3dcid%253a002b01c5835d%2524b0eb6060%252414e9443d%2540juno&amp;oneredir=1&amp;ip=10.1.106.222&amp;d=d1104&amp;mf=2&amp;a=01_e897718e8b7314ff4ca9d8c6010c7794ae86789b1eade0d9244cdcf81182b76c"/>
          <p:cNvSpPr>
            <a:spLocks noChangeAspect="1" noChangeArrowheads="1"/>
          </p:cNvSpPr>
          <p:nvPr/>
        </p:nvSpPr>
        <p:spPr bwMode="auto">
          <a:xfrm>
            <a:off x="63500" y="-655638"/>
            <a:ext cx="16764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>
              <a:latin typeface="Book Antiqua" pitchFamily="18" charset="0"/>
            </a:endParaRPr>
          </a:p>
        </p:txBody>
      </p:sp>
      <p:sp>
        <p:nvSpPr>
          <p:cNvPr id="30724" name="TextBox 10"/>
          <p:cNvSpPr txBox="1">
            <a:spLocks noChangeArrowheads="1"/>
          </p:cNvSpPr>
          <p:nvPr/>
        </p:nvSpPr>
        <p:spPr bwMode="auto">
          <a:xfrm>
            <a:off x="2500313" y="3357563"/>
            <a:ext cx="4000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AU">
              <a:latin typeface="Book Antiqua" pitchFamily="18" charset="0"/>
            </a:endParaRPr>
          </a:p>
        </p:txBody>
      </p:sp>
      <p:sp>
        <p:nvSpPr>
          <p:cNvPr id="30725" name="AutoShape 11" descr="http://by124w.bay124.mail.live.com/mail/SafeRedirect.aspx?hm__tg=http://207.46.11.249/att/GetAttachment.aspx&amp;hm__qs=file%3daa115fec-e3c0-4988-8250-f5ded9b01216.gif%26ct%3daW1hZ2UvZ2lm%26name%3daW1hZ2UwMDEuZ2lm%26inline%3d0%26rfc%3d0%26empty%3dFalse%26imgsrc%3dcid%253a002b01c5835d%2524b0eb6060%252414e9443d%2540juno&amp;oneredir=1&amp;ip=10.1.106.222&amp;d=d1104&amp;mf=2&amp;a=01_e897718e8b7314ff4ca9d8c6010c7794ae86789b1eade0d9244cdcf81182b76c"/>
          <p:cNvSpPr>
            <a:spLocks noChangeAspect="1" noChangeArrowheads="1"/>
          </p:cNvSpPr>
          <p:nvPr/>
        </p:nvSpPr>
        <p:spPr bwMode="auto">
          <a:xfrm>
            <a:off x="63500" y="-655638"/>
            <a:ext cx="16764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AU">
              <a:latin typeface="Book Antiqua" pitchFamily="18" charset="0"/>
            </a:endParaRP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1000125" y="1857375"/>
            <a:ext cx="321468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AU" sz="7200">
              <a:latin typeface="Book Antiqu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AU" sz="2800" b="1">
                <a:latin typeface="Book Antiqua" pitchFamily="18" charset="0"/>
              </a:rPr>
              <a:t> Stop</a:t>
            </a:r>
            <a:endParaRPr lang="en-AU" sz="2800">
              <a:latin typeface="Book Antiqu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AU" sz="2800">
                <a:latin typeface="Book Antiqua" pitchFamily="18" charset="0"/>
              </a:rPr>
              <a:t> Think </a:t>
            </a:r>
          </a:p>
          <a:p>
            <a:pPr>
              <a:buFont typeface="Wingdings" pitchFamily="2" charset="2"/>
              <a:buChar char="q"/>
            </a:pPr>
            <a:r>
              <a:rPr lang="en-AU" sz="2800">
                <a:latin typeface="Book Antiqua" pitchFamily="18" charset="0"/>
              </a:rPr>
              <a:t> Observe</a:t>
            </a:r>
          </a:p>
          <a:p>
            <a:pPr>
              <a:buFont typeface="Wingdings" pitchFamily="2" charset="2"/>
              <a:buChar char="q"/>
            </a:pPr>
            <a:r>
              <a:rPr lang="en-US" sz="2800">
                <a:latin typeface="Book Antiqua" pitchFamily="18" charset="0"/>
              </a:rPr>
              <a:t> Plan</a:t>
            </a:r>
          </a:p>
        </p:txBody>
      </p:sp>
      <p:pic>
        <p:nvPicPr>
          <p:cNvPr id="1028" name="Picture 4" descr="http://www.miamiduiattorneyblog.com/stop_sig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750" y="1947863"/>
            <a:ext cx="3189288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597</TotalTime>
  <Words>523</Words>
  <Application>Microsoft Office PowerPoint</Application>
  <PresentationFormat>On-screen Show (4:3)</PresentationFormat>
  <Paragraphs>181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Book Antiqua</vt:lpstr>
      <vt:lpstr>Arial</vt:lpstr>
      <vt:lpstr>Lucida Sans</vt:lpstr>
      <vt:lpstr>Wingdings 2</vt:lpstr>
      <vt:lpstr>Wingdings</vt:lpstr>
      <vt:lpstr>Wingdings 3</vt:lpstr>
      <vt:lpstr>Calibri</vt:lpstr>
      <vt:lpstr>Apex</vt:lpstr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Prevention and management of injuries</dc:title>
  <dc:creator> </dc:creator>
  <cp:lastModifiedBy>Neill Sharpe</cp:lastModifiedBy>
  <cp:revision>39</cp:revision>
  <dcterms:created xsi:type="dcterms:W3CDTF">2011-02-17T05:25:54Z</dcterms:created>
  <dcterms:modified xsi:type="dcterms:W3CDTF">2011-02-27T23:03:02Z</dcterms:modified>
</cp:coreProperties>
</file>