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9" r:id="rId9"/>
    <p:sldId id="276" r:id="rId10"/>
    <p:sldId id="270" r:id="rId11"/>
    <p:sldId id="271" r:id="rId12"/>
    <p:sldId id="272" r:id="rId13"/>
    <p:sldId id="273" r:id="rId14"/>
    <p:sldId id="274" r:id="rId15"/>
    <p:sldId id="275" r:id="rId16"/>
    <p:sldId id="277" r:id="rId17"/>
  </p:sldIdLst>
  <p:sldSz cx="9144000" cy="6858000" type="screen4x3"/>
  <p:notesSz cx="67310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Davidson" initials="S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444"/>
    <a:srgbClr val="F26829"/>
    <a:srgbClr val="FCC710"/>
    <a:srgbClr val="E3FDEE"/>
    <a:srgbClr val="0A9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4" autoAdjust="0"/>
    <p:restoredTop sz="94660"/>
  </p:normalViewPr>
  <p:slideViewPr>
    <p:cSldViewPr>
      <p:cViewPr>
        <p:scale>
          <a:sx n="109" d="100"/>
          <a:sy n="109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114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6767" cy="49276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2676" y="1"/>
            <a:ext cx="2916767" cy="492760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03B9A551-1B9C-4EB5-B61D-C017CAD5D199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6767" cy="49276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2676" y="9360730"/>
            <a:ext cx="2916767" cy="492760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7B71A06C-39BB-4A1B-A522-10DAF522FE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6557" cy="494255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2874" y="1"/>
            <a:ext cx="2916557" cy="494255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C742511B-A7BF-46DE-93C5-4588996B3B76}" type="datetimeFigureOut">
              <a:rPr lang="en-AU" smtClean="0"/>
              <a:pPr/>
              <a:t>18/02/2016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1900"/>
            <a:ext cx="443230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15" y="4742649"/>
            <a:ext cx="5384172" cy="3880061"/>
          </a:xfrm>
          <a:prstGeom prst="rect">
            <a:avLst/>
          </a:prstGeom>
        </p:spPr>
        <p:txBody>
          <a:bodyPr vert="horz" lIns="90562" tIns="45281" rIns="90562" bIns="452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0945"/>
            <a:ext cx="2916557" cy="494255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874" y="9360945"/>
            <a:ext cx="2916557" cy="494255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C48095DD-B43E-4F57-98CB-FB1BB43B83B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97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87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0A954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931"/>
            <a:ext cx="8229600" cy="3959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3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05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48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anager@sydneybasketball.com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/>
          <a:srcRect r="5948"/>
          <a:stretch/>
        </p:blipFill>
        <p:spPr>
          <a:xfrm>
            <a:off x="0" y="1078211"/>
            <a:ext cx="9144000" cy="37906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6189"/>
            <a:ext cx="9144000" cy="1094400"/>
          </a:xfrm>
          <a:prstGeom prst="rect">
            <a:avLst/>
          </a:prstGeom>
          <a:solidFill>
            <a:srgbClr val="FCC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City of Sydney Basketball Association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854113"/>
            <a:ext cx="6729493" cy="1095167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" b="1" dirty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Sponsorship Packages | 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331" y="4941169"/>
            <a:ext cx="2232248" cy="9557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2393899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94" y="6021103"/>
            <a:ext cx="919012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50" y="6021103"/>
            <a:ext cx="23938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Metro League Package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908720"/>
            <a:ext cx="457200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800" b="1" dirty="0" smtClean="0">
                <a:solidFill>
                  <a:srgbClr val="0A9545"/>
                </a:solidFill>
              </a:rPr>
              <a:t>POA* -  2 Year Agreement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0" y="1673161"/>
            <a:ext cx="45720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26829"/>
                </a:solidFill>
              </a:rPr>
              <a:t>Program Highlights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Over 150 Junior Comets representatives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2015 U14 Boys National Championships top 8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Winner of recent National Junior Classic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Games played throughout Sydney and NSW</a:t>
            </a:r>
          </a:p>
          <a:p>
            <a:pPr>
              <a:lnSpc>
                <a:spcPct val="130000"/>
              </a:lnSpc>
            </a:pPr>
            <a:endParaRPr lang="en-AU" dirty="0" smtClean="0"/>
          </a:p>
          <a:p>
            <a:pPr>
              <a:lnSpc>
                <a:spcPct val="130000"/>
              </a:lnSpc>
            </a:pPr>
            <a:r>
              <a:rPr lang="en-AU" dirty="0" smtClean="0"/>
              <a:t> </a:t>
            </a:r>
          </a:p>
          <a:p>
            <a:pPr marL="342900" indent="-342900">
              <a:buFontTx/>
              <a:buChar char="-"/>
            </a:pPr>
            <a:endParaRPr lang="en-AU" dirty="0" smtClean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868144" y="958860"/>
            <a:ext cx="21602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16216" y="4775284"/>
            <a:ext cx="2520280" cy="5259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AU" sz="1200" b="1" dirty="0" smtClean="0">
                <a:solidFill>
                  <a:srgbClr val="0A9545"/>
                </a:solidFill>
              </a:rPr>
              <a:t>*POA – Price on application</a:t>
            </a:r>
          </a:p>
          <a:p>
            <a:pPr marL="0" indent="0" algn="r">
              <a:buNone/>
            </a:pP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5" y="908720"/>
            <a:ext cx="4207304" cy="4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Metro League Package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91264" cy="4176465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2400" b="1" dirty="0" smtClean="0">
                <a:solidFill>
                  <a:srgbClr val="F26829"/>
                </a:solidFill>
              </a:rPr>
              <a:t>What you get…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endParaRPr lang="en-AU" sz="1000" b="1" dirty="0" smtClean="0">
              <a:solidFill>
                <a:srgbClr val="F26829"/>
              </a:solidFill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Logo </a:t>
            </a:r>
            <a:r>
              <a:rPr lang="en-AU" sz="1800" dirty="0"/>
              <a:t>on </a:t>
            </a:r>
            <a:r>
              <a:rPr lang="en-AU" sz="1800" dirty="0" smtClean="0"/>
              <a:t>all Comets junior playing </a:t>
            </a:r>
            <a:r>
              <a:rPr lang="en-AU" sz="1800" dirty="0"/>
              <a:t>uniforms </a:t>
            </a:r>
            <a:r>
              <a:rPr lang="en-AU" sz="1800" dirty="0" smtClean="0"/>
              <a:t>(shorts and singlets)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One 6 x 3 metre stadium sign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2 general admission </a:t>
            </a:r>
            <a:r>
              <a:rPr lang="en-AU" sz="1800" dirty="0"/>
              <a:t>tickets to all Waratah League home games </a:t>
            </a:r>
            <a:endParaRPr lang="en-AU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2 </a:t>
            </a:r>
            <a:r>
              <a:rPr lang="en-AU" sz="1800" dirty="0"/>
              <a:t>general admission tickets to feature games hosted at Alexandria </a:t>
            </a:r>
            <a:r>
              <a:rPr lang="en-AU" sz="1800" dirty="0" smtClean="0"/>
              <a:t>(e.g.: </a:t>
            </a:r>
            <a:r>
              <a:rPr lang="en-AU" sz="1800" dirty="0"/>
              <a:t>NCAA)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Promotional product distribution on game days, including sponsor announcements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Prominent positioning in </a:t>
            </a:r>
            <a:r>
              <a:rPr lang="en-AU" sz="1800" dirty="0"/>
              <a:t>all home game programs </a:t>
            </a:r>
            <a:endParaRPr lang="en-AU" sz="18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Drive traffic to your website and increase your brand awareness with your logo and click through link on CSBA </a:t>
            </a:r>
            <a:r>
              <a:rPr lang="en-AU" sz="1800" dirty="0" smtClean="0"/>
              <a:t>website and Facebook page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Framed </a:t>
            </a:r>
            <a:r>
              <a:rPr lang="en-AU" sz="1800" dirty="0"/>
              <a:t>and signed team photo and jersey for display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Trade </a:t>
            </a:r>
            <a:r>
              <a:rPr lang="en-AU" sz="1800" dirty="0"/>
              <a:t>table display on game </a:t>
            </a:r>
            <a:r>
              <a:rPr lang="en-AU" sz="1800" dirty="0" smtClean="0"/>
              <a:t>day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6 tickets </a:t>
            </a:r>
            <a:r>
              <a:rPr lang="en-AU" sz="1800" dirty="0"/>
              <a:t>to end of season presentation dinner</a:t>
            </a:r>
            <a:endParaRPr lang="en-US" sz="18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652534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Note: all </a:t>
            </a:r>
            <a:r>
              <a:rPr lang="en-AU" sz="1200" dirty="0"/>
              <a:t>benefits are negotiable </a:t>
            </a:r>
            <a:r>
              <a:rPr lang="en-AU" sz="1200" dirty="0" smtClean="0"/>
              <a:t>and dependant </a:t>
            </a:r>
            <a:r>
              <a:rPr lang="en-AU" sz="1200" dirty="0"/>
              <a:t>on </a:t>
            </a:r>
            <a:r>
              <a:rPr lang="en-AU" sz="1200" dirty="0" smtClean="0"/>
              <a:t>the needs </a:t>
            </a:r>
            <a:r>
              <a:rPr lang="en-AU" sz="1200" dirty="0"/>
              <a:t>of </a:t>
            </a:r>
            <a:r>
              <a:rPr lang="en-AU" sz="1200" dirty="0" smtClean="0"/>
              <a:t>the partner.</a:t>
            </a:r>
            <a:endParaRPr lang="en-US" sz="1200" dirty="0"/>
          </a:p>
          <a:p>
            <a:endParaRPr lang="en-AU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5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Official Partner 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908720"/>
            <a:ext cx="457200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0" y="1673161"/>
            <a:ext cx="4572000" cy="4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26829"/>
                </a:solidFill>
              </a:rPr>
              <a:t>Program Highlights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     Over 150 Junior representatives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     2015 U14 Boys National Champs top 8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     2015 U12 Boys State Champions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     Winner of recent National Junior Classic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     Games played in Sydney and around NSW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2015 Waratah League Champions - Men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2014, 2013, 2012 Runners Up – Men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AU" dirty="0" smtClean="0"/>
              <a:t> 2008 Waratah League Champions - Women</a:t>
            </a:r>
          </a:p>
          <a:p>
            <a:pPr>
              <a:lnSpc>
                <a:spcPct val="130000"/>
              </a:lnSpc>
            </a:pPr>
            <a:endParaRPr lang="en-AU" dirty="0" smtClean="0"/>
          </a:p>
          <a:p>
            <a:pPr>
              <a:lnSpc>
                <a:spcPct val="130000"/>
              </a:lnSpc>
            </a:pPr>
            <a:endParaRPr lang="en-AU" dirty="0" smtClean="0"/>
          </a:p>
          <a:p>
            <a:pPr>
              <a:lnSpc>
                <a:spcPct val="130000"/>
              </a:lnSpc>
            </a:pPr>
            <a:endParaRPr lang="en-AU" dirty="0"/>
          </a:p>
          <a:p>
            <a:pPr marL="342900" indent="-342900">
              <a:buFontTx/>
              <a:buChar char="-"/>
            </a:pPr>
            <a:endParaRPr lang="en-AU" dirty="0" smtClean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80312" y="958860"/>
            <a:ext cx="21602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28184" y="5877272"/>
            <a:ext cx="2520280" cy="4539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AU" sz="1200" b="1" dirty="0" smtClean="0">
                <a:solidFill>
                  <a:srgbClr val="0A9545"/>
                </a:solidFill>
              </a:rPr>
              <a:t>* POA – Price on application</a:t>
            </a:r>
          </a:p>
          <a:p>
            <a:pPr marL="0" indent="0" algn="r"/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56205" y="980728"/>
            <a:ext cx="4199771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ADD IMAGE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  <p:pic>
        <p:nvPicPr>
          <p:cNvPr id="15" name="Picture 14" descr="IMG_5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11023"/>
            <a:ext cx="4312043" cy="41741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4008" y="98072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0A9545"/>
                </a:solidFill>
              </a:rPr>
              <a:t>POA* -  2 Year Agreement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564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Official Partner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908719"/>
            <a:ext cx="8291264" cy="4176465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2400" b="1" dirty="0" smtClean="0">
                <a:solidFill>
                  <a:srgbClr val="F26829"/>
                </a:solidFill>
              </a:rPr>
              <a:t>What you get…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endParaRPr lang="en-AU" sz="1000" b="1" dirty="0" smtClean="0">
              <a:solidFill>
                <a:srgbClr val="F26829"/>
              </a:solidFill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Catered Corporate Box for up to 6 people at every Waratah League home game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6 general admission tickets for each Waratah League home game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2 </a:t>
            </a:r>
            <a:r>
              <a:rPr lang="en-AU" sz="1800" dirty="0"/>
              <a:t>general admission tickets to feature games hosted at Alexandria </a:t>
            </a:r>
            <a:r>
              <a:rPr lang="en-AU" sz="1800" dirty="0" smtClean="0"/>
              <a:t>(e.g.: </a:t>
            </a:r>
            <a:r>
              <a:rPr lang="en-AU" sz="1800" dirty="0"/>
              <a:t>NCAA)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Prominent signage positioning on show court area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Drive traffic to your website </a:t>
            </a:r>
            <a:r>
              <a:rPr lang="en-AU" sz="1800" dirty="0" smtClean="0"/>
              <a:t>and increase your brand awareness with </a:t>
            </a:r>
            <a:r>
              <a:rPr lang="en-AU" sz="1800" dirty="0"/>
              <a:t>your logo and click through link on CSBA </a:t>
            </a:r>
            <a:r>
              <a:rPr lang="en-AU" sz="1800" dirty="0" smtClean="0"/>
              <a:t>website and Facebook page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Attendance at pre and post game functions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Trade table display on game night </a:t>
            </a:r>
            <a:endParaRPr lang="en-AU" sz="1800" dirty="0" smtClean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Partnership acknowledgement at all home games</a:t>
            </a:r>
            <a:endParaRPr lang="en-AU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2 </a:t>
            </a:r>
            <a:r>
              <a:rPr lang="en-AU" sz="1800" dirty="0"/>
              <a:t>tickets to end of season presentation dinner</a:t>
            </a:r>
            <a:endParaRPr lang="en-AU" sz="1800" dirty="0" smtClean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Framed </a:t>
            </a:r>
            <a:r>
              <a:rPr lang="en-AU" sz="1800" dirty="0"/>
              <a:t>and signed team photo and jersey for display</a:t>
            </a:r>
            <a:endParaRPr lang="en-US" sz="18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45333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Note: all </a:t>
            </a:r>
            <a:r>
              <a:rPr lang="en-AU" sz="1200" dirty="0"/>
              <a:t>benefits are negotiable </a:t>
            </a:r>
            <a:r>
              <a:rPr lang="en-AU" sz="1200" dirty="0" smtClean="0"/>
              <a:t>and dependant </a:t>
            </a:r>
            <a:r>
              <a:rPr lang="en-AU" sz="1200" dirty="0"/>
              <a:t>on </a:t>
            </a:r>
            <a:r>
              <a:rPr lang="en-AU" sz="1200" dirty="0" smtClean="0"/>
              <a:t>the needs </a:t>
            </a:r>
            <a:r>
              <a:rPr lang="en-AU" sz="1200" dirty="0"/>
              <a:t>of </a:t>
            </a:r>
            <a:r>
              <a:rPr lang="en-AU" sz="1200" dirty="0" smtClean="0"/>
              <a:t>the partner.</a:t>
            </a:r>
            <a:endParaRPr lang="en-US" sz="1200" dirty="0"/>
          </a:p>
          <a:p>
            <a:endParaRPr lang="en-AU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Comets Club Membership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908720"/>
            <a:ext cx="457200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b="1" dirty="0" smtClean="0">
                <a:solidFill>
                  <a:srgbClr val="0B9444"/>
                </a:solidFill>
              </a:rPr>
              <a:t>Sponsor a Comet -</a:t>
            </a:r>
            <a:r>
              <a:rPr lang="en-AU" sz="2400" b="1" dirty="0" smtClean="0">
                <a:solidFill>
                  <a:srgbClr val="F26829"/>
                </a:solidFill>
              </a:rPr>
              <a:t> </a:t>
            </a:r>
            <a:r>
              <a:rPr lang="en-AU" sz="2800" b="1" dirty="0" smtClean="0">
                <a:solidFill>
                  <a:srgbClr val="0A9545"/>
                </a:solidFill>
              </a:rPr>
              <a:t>$750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0" y="1673161"/>
            <a:ext cx="4572000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26829"/>
                </a:solidFill>
              </a:rPr>
              <a:t>Program Highlights</a:t>
            </a:r>
          </a:p>
          <a:p>
            <a:endParaRPr lang="en-AU" sz="2000" dirty="0" smtClean="0"/>
          </a:p>
          <a:p>
            <a:pPr>
              <a:lnSpc>
                <a:spcPct val="130000"/>
              </a:lnSpc>
            </a:pPr>
            <a:r>
              <a:rPr lang="en-AU" dirty="0" smtClean="0"/>
              <a:t>Individually sponsor a player from any representative team, from the junior or senior program.</a:t>
            </a:r>
          </a:p>
          <a:p>
            <a:pPr>
              <a:lnSpc>
                <a:spcPct val="130000"/>
              </a:lnSpc>
            </a:pPr>
            <a:endParaRPr lang="en-AU" dirty="0" smtClean="0"/>
          </a:p>
          <a:p>
            <a:pPr>
              <a:lnSpc>
                <a:spcPct val="130000"/>
              </a:lnSpc>
            </a:pPr>
            <a:r>
              <a:rPr lang="en-AU" dirty="0" smtClean="0"/>
              <a:t>Player calibre includes state, national and NCAA representatives.</a:t>
            </a:r>
            <a:endParaRPr lang="en-AU" dirty="0" smtClean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64288" y="958860"/>
            <a:ext cx="216024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16216" y="4775284"/>
            <a:ext cx="2520280" cy="309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AU" sz="1200" b="1" dirty="0" smtClean="0">
                <a:solidFill>
                  <a:srgbClr val="0A9545"/>
                </a:solidFill>
              </a:rPr>
              <a:t>*Annual price, excluding </a:t>
            </a:r>
            <a:r>
              <a:rPr lang="en-AU" sz="1200" b="1" dirty="0">
                <a:solidFill>
                  <a:srgbClr val="0A9545"/>
                </a:solidFill>
              </a:rPr>
              <a:t>GST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56205" y="980728"/>
            <a:ext cx="4199771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ADD IMAGE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  <p:pic>
        <p:nvPicPr>
          <p:cNvPr id="8194" name="Picture 2" descr="C:\Users\MarkD\Desktop\2015 Logos\Comets logo 2013 avatar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424847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54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Comets Club Membership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908719"/>
            <a:ext cx="8291264" cy="4176465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2400" b="1" dirty="0" smtClean="0">
                <a:solidFill>
                  <a:srgbClr val="F26829"/>
                </a:solidFill>
              </a:rPr>
              <a:t>What you get…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endParaRPr lang="en-AU" sz="1000" b="1" dirty="0" smtClean="0">
              <a:solidFill>
                <a:srgbClr val="F26829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Drive traffic to your website and increase your brand awareness with your logo and click through link on CSBA website and CSBA Facebook page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2 general admission tickets to Waratah League matches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2 general admission tickets to NCAA feature matches played at Alexandria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2 </a:t>
            </a:r>
            <a:r>
              <a:rPr lang="en-AU" sz="1800" dirty="0"/>
              <a:t>tickets to end of season presentation </a:t>
            </a:r>
            <a:r>
              <a:rPr lang="en-AU" sz="1800" dirty="0" smtClean="0"/>
              <a:t>dinner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None/>
            </a:pPr>
            <a:endParaRPr lang="en-AU" sz="18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45333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Note: all </a:t>
            </a:r>
            <a:r>
              <a:rPr lang="en-AU" sz="1200" dirty="0"/>
              <a:t>benefits are negotiable </a:t>
            </a:r>
            <a:r>
              <a:rPr lang="en-AU" sz="1200" dirty="0" smtClean="0"/>
              <a:t>and dependant </a:t>
            </a:r>
            <a:r>
              <a:rPr lang="en-AU" sz="1200" dirty="0"/>
              <a:t>on </a:t>
            </a:r>
            <a:r>
              <a:rPr lang="en-AU" sz="1200" dirty="0" smtClean="0"/>
              <a:t>the needs </a:t>
            </a:r>
            <a:r>
              <a:rPr lang="en-AU" sz="1200" dirty="0"/>
              <a:t>of </a:t>
            </a:r>
            <a:r>
              <a:rPr lang="en-AU" sz="1200" dirty="0" smtClean="0"/>
              <a:t>the partner.</a:t>
            </a:r>
            <a:endParaRPr lang="en-US" sz="1200" dirty="0"/>
          </a:p>
          <a:p>
            <a:endParaRPr lang="en-AU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72" y="6309320"/>
            <a:ext cx="1259632" cy="53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  <p:pic>
        <p:nvPicPr>
          <p:cNvPr id="10" name="Picture 9" descr="Basketballl_Everyones_Game - NO WHITE BACKGROUND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01008"/>
            <a:ext cx="3635896" cy="10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8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Contact Us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908719"/>
            <a:ext cx="8291264" cy="4176465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dirty="0" smtClean="0"/>
              <a:t>For </a:t>
            </a:r>
            <a:r>
              <a:rPr lang="en-US" sz="1800" dirty="0"/>
              <a:t>further </a:t>
            </a:r>
            <a:r>
              <a:rPr lang="en-US" sz="1800" dirty="0" smtClean="0"/>
              <a:t>details or to secure your partnership, please </a:t>
            </a:r>
            <a:r>
              <a:rPr lang="en-US" sz="1800" dirty="0"/>
              <a:t>contact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Mark Dalton</a:t>
            </a:r>
            <a:br>
              <a:rPr lang="en-US" sz="1800" dirty="0"/>
            </a:br>
            <a:r>
              <a:rPr lang="en-US" sz="1800" dirty="0"/>
              <a:t>City of Sydney Basketball Association</a:t>
            </a:r>
            <a:br>
              <a:rPr lang="en-US" sz="1800" dirty="0"/>
            </a:br>
            <a:r>
              <a:rPr lang="en-US" sz="1800" dirty="0"/>
              <a:t>e. </a:t>
            </a:r>
            <a:r>
              <a:rPr lang="en-US" sz="1800" dirty="0">
                <a:hlinkClick r:id="rId2"/>
              </a:rPr>
              <a:t>manager@sydneybasketball.com.au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p. 0409 387 178</a:t>
            </a:r>
            <a:r>
              <a:rPr lang="en-US" sz="1800" dirty="0">
                <a:hlinkClick r:id="rId2"/>
              </a:rPr>
              <a:t/>
            </a:r>
            <a:br>
              <a:rPr lang="en-US" sz="1800" dirty="0">
                <a:hlinkClick r:id="rId2"/>
              </a:rPr>
            </a:br>
            <a:r>
              <a:rPr lang="en-US" sz="1800" dirty="0">
                <a:hlinkClick r:id="rId2"/>
              </a:rPr>
              <a:t> </a:t>
            </a:r>
            <a:endParaRPr lang="en-AU" sz="18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CSBA Ideology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1520" y="2780928"/>
            <a:ext cx="3096344" cy="3096344"/>
            <a:chOff x="935596" y="2236293"/>
            <a:chExt cx="3096344" cy="3096344"/>
          </a:xfrm>
        </p:grpSpPr>
        <p:sp>
          <p:nvSpPr>
            <p:cNvPr id="11" name="Oval 10"/>
            <p:cNvSpPr/>
            <p:nvPr/>
          </p:nvSpPr>
          <p:spPr>
            <a:xfrm>
              <a:off x="935596" y="2236293"/>
              <a:ext cx="3096344" cy="3096344"/>
            </a:xfrm>
            <a:prstGeom prst="ellipse">
              <a:avLst/>
            </a:prstGeom>
            <a:noFill/>
            <a:ln w="57150">
              <a:solidFill>
                <a:srgbClr val="0B9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1620" y="3000628"/>
              <a:ext cx="26642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b="1" dirty="0">
                  <a:solidFill>
                    <a:srgbClr val="0B9444"/>
                  </a:solidFill>
                  <a:latin typeface="Arvo" panose="02000000000000000000" pitchFamily="2" charset="0"/>
                  <a:ea typeface="Arvo" panose="02000000000000000000" pitchFamily="2" charset="0"/>
                </a:rPr>
                <a:t>Vision </a:t>
              </a:r>
              <a:r>
                <a:rPr lang="en-AU" sz="2200" dirty="0" smtClean="0">
                  <a:solidFill>
                    <a:srgbClr val="0B9444"/>
                  </a:solidFill>
                  <a:latin typeface="Arvo" panose="02000000000000000000" pitchFamily="2" charset="0"/>
                  <a:ea typeface="Arvo" panose="02000000000000000000" pitchFamily="2" charset="0"/>
                </a:rPr>
                <a:t>Statement</a:t>
              </a:r>
              <a:endParaRPr lang="en-AU" sz="2200" dirty="0">
                <a:solidFill>
                  <a:srgbClr val="0B9444"/>
                </a:solidFill>
                <a:latin typeface="Arvo" panose="02000000000000000000" pitchFamily="2" charset="0"/>
                <a:ea typeface="Arvo" panose="02000000000000000000" pitchFamily="2" charset="0"/>
              </a:endParaRPr>
            </a:p>
            <a:p>
              <a:pPr algn="ctr"/>
              <a:r>
                <a:rPr lang="en-AU" sz="2000" dirty="0"/>
                <a:t>To be recognised as an Association that develops people to their  full potential.</a:t>
              </a:r>
            </a:p>
            <a:p>
              <a:endParaRPr lang="en-AU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73843" y="2780928"/>
            <a:ext cx="3390645" cy="3096344"/>
            <a:chOff x="4575553" y="3616570"/>
            <a:chExt cx="3390645" cy="3096344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5553" y="4437113"/>
              <a:ext cx="3390645" cy="15917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AU" sz="2200" b="1" dirty="0">
                  <a:solidFill>
                    <a:srgbClr val="FCC710"/>
                  </a:solidFill>
                  <a:latin typeface="Arvo" panose="02000000000000000000" pitchFamily="2" charset="0"/>
                  <a:ea typeface="Arvo" panose="02000000000000000000" pitchFamily="2" charset="0"/>
                </a:rPr>
                <a:t>Core </a:t>
              </a:r>
              <a:r>
                <a:rPr lang="en-AU" sz="2200" dirty="0">
                  <a:solidFill>
                    <a:srgbClr val="FCC710"/>
                  </a:solidFill>
                  <a:latin typeface="Arvo" panose="02000000000000000000" pitchFamily="2" charset="0"/>
                  <a:ea typeface="Arvo" panose="02000000000000000000" pitchFamily="2" charset="0"/>
                </a:rPr>
                <a:t>Purpose</a:t>
              </a:r>
              <a:endParaRPr lang="en-US" sz="2200" dirty="0">
                <a:solidFill>
                  <a:srgbClr val="FCC710"/>
                </a:solidFill>
                <a:latin typeface="Arvo" panose="02000000000000000000" pitchFamily="2" charset="0"/>
                <a:ea typeface="Arvo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en-AU" sz="2000" dirty="0" smtClean="0"/>
                <a:t>To </a:t>
              </a:r>
              <a:r>
                <a:rPr lang="en-AU" sz="2000" dirty="0"/>
                <a:t>develop players, coaches and officials to their highest potential</a:t>
              </a:r>
              <a:r>
                <a:rPr lang="en-AU" sz="2000" dirty="0" smtClean="0"/>
                <a:t>.</a:t>
              </a:r>
              <a:endParaRPr lang="en-US" sz="2000" dirty="0" smtClean="0"/>
            </a:p>
            <a:p>
              <a:pPr marL="0" indent="0" algn="just">
                <a:buFont typeface="Arial" panose="020B0604020202020204" pitchFamily="34" charset="0"/>
                <a:buNone/>
              </a:pPr>
              <a:endParaRPr lang="en-US" sz="2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709747" y="3616570"/>
              <a:ext cx="3096344" cy="3096344"/>
            </a:xfrm>
            <a:prstGeom prst="ellipse">
              <a:avLst/>
            </a:prstGeom>
            <a:noFill/>
            <a:ln w="57150">
              <a:solidFill>
                <a:srgbClr val="FCC7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23828" y="890719"/>
            <a:ext cx="3096344" cy="3096344"/>
            <a:chOff x="5220072" y="1052736"/>
            <a:chExt cx="3096344" cy="3096344"/>
          </a:xfrm>
        </p:grpSpPr>
        <p:sp>
          <p:nvSpPr>
            <p:cNvPr id="15" name="Oval 14"/>
            <p:cNvSpPr/>
            <p:nvPr/>
          </p:nvSpPr>
          <p:spPr>
            <a:xfrm>
              <a:off x="5220072" y="1052736"/>
              <a:ext cx="3096344" cy="3096344"/>
            </a:xfrm>
            <a:prstGeom prst="ellipse">
              <a:avLst/>
            </a:prstGeom>
            <a:noFill/>
            <a:ln w="57150">
              <a:solidFill>
                <a:srgbClr val="F268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6096" y="1585245"/>
              <a:ext cx="26642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>
                  <a:solidFill>
                    <a:schemeClr val="accent6">
                      <a:lumMod val="75000"/>
                    </a:schemeClr>
                  </a:solidFill>
                  <a:latin typeface="Arvo" panose="02000000000000000000" pitchFamily="2" charset="0"/>
                  <a:ea typeface="Arvo" panose="02000000000000000000" pitchFamily="2" charset="0"/>
                </a:rPr>
                <a:t>Mission </a:t>
              </a:r>
              <a:r>
                <a:rPr lang="en-AU" sz="2200" dirty="0" smtClean="0">
                  <a:solidFill>
                    <a:srgbClr val="F26829"/>
                  </a:solidFill>
                  <a:latin typeface="Arvo" panose="02000000000000000000" pitchFamily="2" charset="0"/>
                  <a:ea typeface="Arvo" panose="02000000000000000000" pitchFamily="2" charset="0"/>
                </a:rPr>
                <a:t>Statement</a:t>
              </a:r>
              <a:endParaRPr lang="en-AU" sz="2200" dirty="0">
                <a:solidFill>
                  <a:srgbClr val="F26829"/>
                </a:solidFill>
                <a:latin typeface="Arvo" panose="02000000000000000000" pitchFamily="2" charset="0"/>
                <a:ea typeface="Arvo" panose="02000000000000000000" pitchFamily="2" charset="0"/>
              </a:endParaRPr>
            </a:p>
            <a:p>
              <a:pPr algn="ctr"/>
              <a:r>
                <a:rPr lang="en-AU" sz="2000" dirty="0"/>
                <a:t>To conduct a community-based basketball program at the highest level</a:t>
              </a:r>
              <a:r>
                <a:rPr lang="en-AU" sz="2000" dirty="0" smtClean="0"/>
                <a:t>.</a:t>
              </a:r>
              <a:endParaRPr lang="en-AU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106743" y="4941168"/>
            <a:ext cx="1821233" cy="1800199"/>
            <a:chOff x="4053015" y="4716893"/>
            <a:chExt cx="1821233" cy="1800199"/>
          </a:xfrm>
        </p:grpSpPr>
        <p:sp>
          <p:nvSpPr>
            <p:cNvPr id="5" name="Oval 4"/>
            <p:cNvSpPr/>
            <p:nvPr/>
          </p:nvSpPr>
          <p:spPr>
            <a:xfrm>
              <a:off x="4067943" y="4716893"/>
              <a:ext cx="1800199" cy="1800199"/>
            </a:xfrm>
            <a:prstGeom prst="ellipse">
              <a:avLst/>
            </a:prstGeom>
            <a:solidFill>
              <a:srgbClr val="0B9444"/>
            </a:solidFill>
            <a:ln w="57150">
              <a:solidFill>
                <a:srgbClr val="0B9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53015" y="5401548"/>
              <a:ext cx="18212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b="1" dirty="0" smtClean="0">
                  <a:solidFill>
                    <a:schemeClr val="bg1"/>
                  </a:solidFill>
                  <a:latin typeface="Arvo" panose="02000000000000000000" pitchFamily="2" charset="0"/>
                  <a:ea typeface="Arvo" panose="02000000000000000000" pitchFamily="2" charset="0"/>
                </a:rPr>
                <a:t>Basketball</a:t>
              </a:r>
              <a:endParaRPr lang="en-A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97928" y="1113712"/>
            <a:ext cx="3024336" cy="2497099"/>
            <a:chOff x="5989511" y="882279"/>
            <a:chExt cx="3024336" cy="2497099"/>
          </a:xfrm>
        </p:grpSpPr>
        <p:sp>
          <p:nvSpPr>
            <p:cNvPr id="7" name="Oval 6"/>
            <p:cNvSpPr/>
            <p:nvPr/>
          </p:nvSpPr>
          <p:spPr>
            <a:xfrm>
              <a:off x="6253130" y="882279"/>
              <a:ext cx="2497099" cy="2497099"/>
            </a:xfrm>
            <a:prstGeom prst="ellipse">
              <a:avLst/>
            </a:prstGeom>
            <a:solidFill>
              <a:srgbClr val="F26829"/>
            </a:solidFill>
            <a:ln w="57150">
              <a:solidFill>
                <a:srgbClr val="F268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89511" y="1007443"/>
              <a:ext cx="302433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1200"/>
                </a:spcBef>
              </a:pPr>
              <a:r>
                <a:rPr lang="en-AU" sz="2000" dirty="0" smtClean="0">
                  <a:solidFill>
                    <a:schemeClr val="bg1"/>
                  </a:solidFill>
                </a:rPr>
                <a:t>Promote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basketball </a:t>
              </a:r>
              <a:r>
                <a:rPr lang="en-AU" sz="2000" dirty="0">
                  <a:solidFill>
                    <a:schemeClr val="bg1"/>
                  </a:solidFill>
                </a:rPr>
                <a:t>to </a:t>
              </a:r>
              <a:r>
                <a:rPr lang="en-AU" sz="2000" dirty="0" smtClean="0">
                  <a:solidFill>
                    <a:schemeClr val="bg1"/>
                  </a:solidFill>
                </a:rPr>
                <a:t/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all </a:t>
              </a:r>
              <a:r>
                <a:rPr lang="en-AU" sz="2000" dirty="0">
                  <a:solidFill>
                    <a:schemeClr val="bg1"/>
                  </a:solidFill>
                </a:rPr>
                <a:t>age </a:t>
              </a:r>
              <a:r>
                <a:rPr lang="en-AU" sz="2000" dirty="0" smtClean="0">
                  <a:solidFill>
                    <a:schemeClr val="bg1"/>
                  </a:solidFill>
                </a:rPr>
                <a:t>groups </a:t>
              </a:r>
              <a:r>
                <a:rPr lang="en-AU" sz="2000" dirty="0">
                  <a:solidFill>
                    <a:schemeClr val="bg1"/>
                  </a:solidFill>
                </a:rPr>
                <a:t>in the </a:t>
              </a:r>
              <a:r>
                <a:rPr lang="en-AU" sz="2000" dirty="0" smtClean="0">
                  <a:solidFill>
                    <a:schemeClr val="bg1"/>
                  </a:solidFill>
                </a:rPr>
                <a:t/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City </a:t>
              </a:r>
              <a:r>
                <a:rPr lang="en-AU" sz="2000" dirty="0">
                  <a:solidFill>
                    <a:schemeClr val="bg1"/>
                  </a:solidFill>
                </a:rPr>
                <a:t>of Sydney </a:t>
              </a:r>
              <a:br>
                <a:rPr lang="en-AU" sz="2000" dirty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Council area and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surrounding 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regions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35696" y="4540354"/>
            <a:ext cx="2491312" cy="2056998"/>
            <a:chOff x="899592" y="4457186"/>
            <a:chExt cx="2491312" cy="2056998"/>
          </a:xfrm>
        </p:grpSpPr>
        <p:sp>
          <p:nvSpPr>
            <p:cNvPr id="11" name="Oval 10"/>
            <p:cNvSpPr/>
            <p:nvPr/>
          </p:nvSpPr>
          <p:spPr>
            <a:xfrm>
              <a:off x="1073710" y="4457186"/>
              <a:ext cx="2056998" cy="2056998"/>
            </a:xfrm>
            <a:prstGeom prst="ellipse">
              <a:avLst/>
            </a:prstGeom>
            <a:solidFill>
              <a:srgbClr val="F26829"/>
            </a:solidFill>
            <a:ln w="57150">
              <a:solidFill>
                <a:srgbClr val="F268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9592" y="4655571"/>
              <a:ext cx="2491312" cy="16312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1200"/>
                </a:spcBef>
              </a:pPr>
              <a:r>
                <a:rPr lang="en-AU" sz="2000" dirty="0" smtClean="0">
                  <a:solidFill>
                    <a:schemeClr val="bg1"/>
                  </a:solidFill>
                </a:rPr>
                <a:t>Conduct</a:t>
              </a:r>
              <a:r>
                <a:rPr lang="en-AU" sz="2000" dirty="0">
                  <a:solidFill>
                    <a:schemeClr val="bg1"/>
                  </a:solidFill>
                </a:rPr>
                <a:t/>
              </a:r>
              <a:br>
                <a:rPr lang="en-AU" sz="2000" dirty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basketball 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competitions that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are of a high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standard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66812" y="1801699"/>
            <a:ext cx="2491312" cy="2056998"/>
            <a:chOff x="3697274" y="1844824"/>
            <a:chExt cx="2491312" cy="2056998"/>
          </a:xfrm>
        </p:grpSpPr>
        <p:sp>
          <p:nvSpPr>
            <p:cNvPr id="14" name="Oval 13"/>
            <p:cNvSpPr/>
            <p:nvPr/>
          </p:nvSpPr>
          <p:spPr>
            <a:xfrm>
              <a:off x="3871392" y="1844824"/>
              <a:ext cx="2056998" cy="2056998"/>
            </a:xfrm>
            <a:prstGeom prst="ellipse">
              <a:avLst/>
            </a:prstGeom>
            <a:solidFill>
              <a:srgbClr val="F26829"/>
            </a:solidFill>
            <a:ln w="57150">
              <a:solidFill>
                <a:srgbClr val="F268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97274" y="2043209"/>
              <a:ext cx="2491312" cy="1343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1200"/>
                </a:spcBef>
              </a:pPr>
              <a:r>
                <a:rPr lang="en-AU" sz="2000" dirty="0">
                  <a:solidFill>
                    <a:schemeClr val="bg1"/>
                  </a:solidFill>
                </a:rPr>
                <a:t>Develop </a:t>
              </a:r>
              <a:br>
                <a:rPr lang="en-AU" sz="2000" dirty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basketball 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players, coaches 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and </a:t>
              </a:r>
              <a:r>
                <a:rPr lang="en-AU" sz="2000" dirty="0">
                  <a:solidFill>
                    <a:schemeClr val="bg1"/>
                  </a:solidFill>
                </a:rPr>
                <a:t>officials </a:t>
              </a:r>
              <a:r>
                <a:rPr lang="en-AU" sz="2000" dirty="0" smtClean="0">
                  <a:solidFill>
                    <a:schemeClr val="bg1"/>
                  </a:solidFill>
                </a:rPr>
                <a:t/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at </a:t>
              </a:r>
              <a:r>
                <a:rPr lang="en-AU" sz="2000" dirty="0">
                  <a:solidFill>
                    <a:schemeClr val="bg1"/>
                  </a:solidFill>
                </a:rPr>
                <a:t>all </a:t>
              </a:r>
              <a:r>
                <a:rPr lang="en-AU" sz="2000" dirty="0" smtClean="0">
                  <a:solidFill>
                    <a:schemeClr val="bg1"/>
                  </a:solidFill>
                </a:rPr>
                <a:t>levels</a:t>
              </a:r>
              <a:endParaRPr lang="en-A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21241" y="985695"/>
            <a:ext cx="3587587" cy="2962158"/>
            <a:chOff x="-21241" y="985695"/>
            <a:chExt cx="3587587" cy="2962158"/>
          </a:xfrm>
        </p:grpSpPr>
        <p:sp>
          <p:nvSpPr>
            <p:cNvPr id="17" name="Oval 16"/>
            <p:cNvSpPr/>
            <p:nvPr/>
          </p:nvSpPr>
          <p:spPr>
            <a:xfrm>
              <a:off x="274185" y="985695"/>
              <a:ext cx="2962158" cy="2962158"/>
            </a:xfrm>
            <a:prstGeom prst="ellipse">
              <a:avLst/>
            </a:prstGeom>
            <a:solidFill>
              <a:srgbClr val="F26829"/>
            </a:solidFill>
            <a:ln w="57150">
              <a:solidFill>
                <a:srgbClr val="F268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21241" y="1219746"/>
              <a:ext cx="3587587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1200"/>
                </a:spcBef>
              </a:pPr>
              <a:r>
                <a:rPr lang="en-AU" sz="2000" dirty="0" smtClean="0">
                  <a:solidFill>
                    <a:schemeClr val="bg1"/>
                  </a:solidFill>
                </a:rPr>
                <a:t>Encourage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basketball </a:t>
              </a:r>
              <a:r>
                <a:rPr lang="en-AU" sz="2000" dirty="0">
                  <a:solidFill>
                    <a:schemeClr val="bg1"/>
                  </a:solidFill>
                </a:rPr>
                <a:t>involvement </a:t>
              </a:r>
              <a:r>
                <a:rPr lang="en-AU" sz="2000" dirty="0" smtClean="0">
                  <a:solidFill>
                    <a:schemeClr val="bg1"/>
                  </a:solidFill>
                </a:rPr>
                <a:t/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in </a:t>
              </a:r>
              <a:r>
                <a:rPr lang="en-AU" sz="2000" dirty="0">
                  <a:solidFill>
                    <a:schemeClr val="bg1"/>
                  </a:solidFill>
                </a:rPr>
                <a:t>a fair, safe and friendly environment, and provide training and development </a:t>
              </a:r>
              <a:r>
                <a:rPr lang="en-AU" sz="2000" dirty="0" smtClean="0">
                  <a:solidFill>
                    <a:schemeClr val="bg1"/>
                  </a:solidFill>
                </a:rPr>
                <a:t>opportunities for </a:t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members to </a:t>
              </a:r>
              <a:r>
                <a:rPr lang="en-AU" sz="2000" dirty="0">
                  <a:solidFill>
                    <a:schemeClr val="bg1"/>
                  </a:solidFill>
                </a:rPr>
                <a:t>improve </a:t>
              </a:r>
              <a:r>
                <a:rPr lang="en-AU" sz="2000" dirty="0" smtClean="0">
                  <a:solidFill>
                    <a:schemeClr val="bg1"/>
                  </a:solidFill>
                </a:rPr>
                <a:t/>
              </a:r>
              <a:br>
                <a:rPr lang="en-AU" sz="2000" dirty="0" smtClean="0">
                  <a:solidFill>
                    <a:schemeClr val="bg1"/>
                  </a:solidFill>
                </a:rPr>
              </a:br>
              <a:r>
                <a:rPr lang="en-AU" sz="2000" dirty="0" smtClean="0">
                  <a:solidFill>
                    <a:schemeClr val="bg1"/>
                  </a:solidFill>
                </a:rPr>
                <a:t>their </a:t>
              </a:r>
              <a:r>
                <a:rPr lang="en-AU" sz="2000" dirty="0">
                  <a:solidFill>
                    <a:schemeClr val="bg1"/>
                  </a:solidFill>
                </a:rPr>
                <a:t>skills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CSBA Aims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3081352" y="3212976"/>
            <a:ext cx="3866912" cy="2016224"/>
          </a:xfrm>
          <a:prstGeom prst="line">
            <a:avLst/>
          </a:prstGeom>
          <a:ln w="12700">
            <a:solidFill>
              <a:srgbClr val="0B9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104000" y="5573279"/>
            <a:ext cx="2772000" cy="30762"/>
          </a:xfrm>
          <a:prstGeom prst="line">
            <a:avLst/>
          </a:prstGeom>
          <a:ln w="12700">
            <a:solidFill>
              <a:srgbClr val="0B9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10097" y="3631744"/>
            <a:ext cx="0" cy="1525448"/>
          </a:xfrm>
          <a:prstGeom prst="line">
            <a:avLst/>
          </a:prstGeom>
          <a:ln w="12700">
            <a:solidFill>
              <a:srgbClr val="0B9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1"/>
            <a:endCxn id="14" idx="5"/>
          </p:cNvCxnSpPr>
          <p:nvPr/>
        </p:nvCxnSpPr>
        <p:spPr>
          <a:xfrm flipH="1" flipV="1">
            <a:off x="5996688" y="3557457"/>
            <a:ext cx="1388616" cy="1647344"/>
          </a:xfrm>
          <a:prstGeom prst="line">
            <a:avLst/>
          </a:prstGeom>
          <a:ln w="12700">
            <a:solidFill>
              <a:srgbClr val="0B9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3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32403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AU" sz="2200" dirty="0" smtClean="0"/>
              <a:t>More than </a:t>
            </a:r>
            <a:br>
              <a:rPr lang="en-AU" sz="2200" dirty="0" smtClean="0"/>
            </a:br>
            <a:r>
              <a:rPr lang="en-AU" sz="3500" b="1" dirty="0" smtClean="0">
                <a:solidFill>
                  <a:schemeClr val="accent6">
                    <a:lumMod val="75000"/>
                  </a:schemeClr>
                </a:solidFill>
              </a:rPr>
              <a:t>2,500 </a:t>
            </a:r>
            <a:r>
              <a:rPr lang="en-AU" sz="3500" b="1" dirty="0">
                <a:solidFill>
                  <a:schemeClr val="accent6">
                    <a:lumMod val="75000"/>
                  </a:schemeClr>
                </a:solidFill>
              </a:rPr>
              <a:t>registered members </a:t>
            </a:r>
            <a:endParaRPr lang="en-AU" sz="3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AU" sz="2200" dirty="0" smtClean="0"/>
              <a:t>compete weekly at </a:t>
            </a:r>
            <a:r>
              <a:rPr lang="en-AU" sz="2200" dirty="0"/>
              <a:t>Alexandria and Marrickville.</a:t>
            </a:r>
            <a:endParaRPr lang="en-US" sz="2200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6,000+</a:t>
            </a:r>
            <a:r>
              <a:rPr lang="en-US" sz="2200" dirty="0" smtClean="0"/>
              <a:t> people visit </a:t>
            </a:r>
            <a:r>
              <a:rPr lang="en-US" sz="2200" dirty="0"/>
              <a:t>our venues on a weekly basis</a:t>
            </a:r>
            <a:r>
              <a:rPr lang="en-US" sz="22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1, 000+ </a:t>
            </a:r>
            <a:r>
              <a:rPr lang="en-US" sz="2200" dirty="0" smtClean="0"/>
              <a:t>Facebook followers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CSBA Member Base &amp; Reach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72" y="6309320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AU" sz="1500" b="1" dirty="0" smtClean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Become Part of the </a:t>
            </a:r>
          </a:p>
          <a:p>
            <a:pPr algn="ctr">
              <a:lnSpc>
                <a:spcPct val="150000"/>
              </a:lnSpc>
            </a:pP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AU" sz="3500" b="1" dirty="0" smtClean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AU" sz="3500" b="1" dirty="0" smtClean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/>
            </a:r>
            <a:b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</a:br>
            <a:endParaRPr lang="en-AU" sz="1500" b="1" dirty="0" smtClean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Sydney Comets Family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275"/>
            <a:ext cx="9144000" cy="3512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04711"/>
            <a:ext cx="3203848" cy="6351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Sponsorship Snapshot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980722"/>
          <a:ext cx="6048672" cy="5112581"/>
        </p:xfrm>
        <a:graphic>
          <a:graphicData uri="http://schemas.openxmlformats.org/drawingml/2006/table">
            <a:tbl>
              <a:tblPr/>
              <a:tblGrid>
                <a:gridCol w="2457661"/>
                <a:gridCol w="814981"/>
                <a:gridCol w="806493"/>
                <a:gridCol w="713108"/>
                <a:gridCol w="713108"/>
                <a:gridCol w="543321"/>
              </a:tblGrid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504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Championship</a:t>
                      </a:r>
                      <a:br>
                        <a:rPr lang="en-A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A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Package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Metro League </a:t>
                      </a:r>
                      <a:br>
                        <a:rPr lang="en-A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A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Package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Official Partner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Club Member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944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Logo on Uniforms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Logo on </a:t>
                      </a:r>
                      <a:r>
                        <a:rPr lang="en-A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Warm up </a:t>
                      </a:r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Jerseys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Catered Corporate Box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Courtside Signage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Game Day Sponsorship Announcements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6m x 3m Advertising Stadium signage</a:t>
                      </a:r>
                      <a:endParaRPr lang="en-A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Game Night Sponsor Positioning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Team Appearances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Match Day Program Positioning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Logo on CSBA Website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Link on CSBA Website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Live Match </a:t>
                      </a:r>
                      <a:r>
                        <a:rPr lang="en-A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Webcasts &amp; Live Streaming</a:t>
                      </a:r>
                      <a:endParaRPr lang="en-A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Framed and Signed Team Jersey &amp; Photo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 &amp; Post Game Function Attendance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Trade Table on Game Day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Tickets to End of Season Presentation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General </a:t>
                      </a:r>
                      <a:r>
                        <a:rPr lang="en-A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Admission </a:t>
                      </a:r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Game Day Tickets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General </a:t>
                      </a:r>
                      <a:r>
                        <a:rPr lang="en-A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Admission </a:t>
                      </a:r>
                      <a:r>
                        <a:rPr lang="en-A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Feature Games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58">
                <a:tc>
                  <a:txBody>
                    <a:bodyPr/>
                    <a:lstStyle/>
                    <a:p>
                      <a:pPr algn="l" fontAlgn="b"/>
                      <a:r>
                        <a:rPr lang="en-A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9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POA*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9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POA*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9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POA*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9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$750*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9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5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AU" sz="5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Prices </a:t>
                      </a:r>
                      <a:r>
                        <a:rPr lang="en-AU" sz="5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exclude GST. Championship </a:t>
                      </a:r>
                      <a:r>
                        <a:rPr lang="en-AU" sz="5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Package, Official Partner </a:t>
                      </a:r>
                      <a:r>
                        <a:rPr lang="en-AU" sz="5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Metro </a:t>
                      </a:r>
                      <a:r>
                        <a:rPr lang="en-AU" sz="5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League </a:t>
                      </a:r>
                      <a:r>
                        <a:rPr lang="en-AU" sz="5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Package are 2 year agreements. 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648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AU" sz="5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*</a:t>
                      </a:r>
                      <a:r>
                        <a:rPr lang="en-AU" sz="5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POA - Price on application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90" marR="5890" marT="5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50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Championship Package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5" y="980491"/>
            <a:ext cx="4199771" cy="40324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908720"/>
            <a:ext cx="457200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800" b="1" dirty="0" smtClean="0">
                <a:solidFill>
                  <a:srgbClr val="0A9545"/>
                </a:solidFill>
              </a:rPr>
              <a:t>POA* - 2  Year Agreement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0" y="1673161"/>
            <a:ext cx="4572000" cy="317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26829"/>
                </a:solidFill>
              </a:rPr>
              <a:t>Program Highlights</a:t>
            </a:r>
          </a:p>
          <a:p>
            <a:pPr>
              <a:lnSpc>
                <a:spcPct val="130000"/>
              </a:lnSpc>
            </a:pPr>
            <a:r>
              <a:rPr lang="en-AU" dirty="0" smtClean="0"/>
              <a:t>Waratah State League Men’s Program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AU" dirty="0" smtClean="0"/>
              <a:t>2015 Waratah League Champions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AU" dirty="0" smtClean="0"/>
              <a:t>2014, 2013, 2012 Runners Up</a:t>
            </a:r>
          </a:p>
          <a:p>
            <a:pPr>
              <a:lnSpc>
                <a:spcPct val="130000"/>
              </a:lnSpc>
            </a:pPr>
            <a:endParaRPr lang="en-AU" dirty="0" smtClean="0"/>
          </a:p>
          <a:p>
            <a:pPr>
              <a:lnSpc>
                <a:spcPct val="130000"/>
              </a:lnSpc>
            </a:pPr>
            <a:r>
              <a:rPr lang="en-AU" dirty="0" smtClean="0"/>
              <a:t>Waratah State league Women’s Program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AU" dirty="0" smtClean="0"/>
              <a:t>2008 Waratah League Champions</a:t>
            </a:r>
          </a:p>
          <a:p>
            <a:endParaRPr lang="en-AU" dirty="0" smtClean="0"/>
          </a:p>
          <a:p>
            <a:pPr marL="342900" indent="-342900">
              <a:buFontTx/>
              <a:buChar char="-"/>
            </a:pPr>
            <a:endParaRPr lang="en-AU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00192" y="4775284"/>
            <a:ext cx="2736304" cy="5979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AU" sz="1200" b="1" dirty="0" smtClean="0">
                <a:solidFill>
                  <a:srgbClr val="0A9545"/>
                </a:solidFill>
              </a:rPr>
              <a:t>*POA – Price on application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AU" sz="1200" b="1" dirty="0" smtClean="0">
              <a:solidFill>
                <a:srgbClr val="0A9545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AU" sz="1200" b="1" dirty="0" smtClean="0">
              <a:solidFill>
                <a:srgbClr val="0A9545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Championship Package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908719"/>
            <a:ext cx="8291264" cy="4176465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2400" b="1" dirty="0" smtClean="0">
                <a:solidFill>
                  <a:srgbClr val="F26829"/>
                </a:solidFill>
              </a:rPr>
              <a:t>What you get…</a:t>
            </a:r>
            <a:br>
              <a:rPr lang="en-AU" sz="2400" b="1" dirty="0" smtClean="0">
                <a:solidFill>
                  <a:srgbClr val="F26829"/>
                </a:solidFill>
              </a:rPr>
            </a:br>
            <a:endParaRPr lang="en-AU" sz="1000" b="1" dirty="0" smtClean="0">
              <a:solidFill>
                <a:srgbClr val="F26829"/>
              </a:solidFill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Your company logo </a:t>
            </a:r>
            <a:r>
              <a:rPr lang="en-AU" sz="1800" dirty="0"/>
              <a:t>on playing uniforms and </a:t>
            </a:r>
            <a:r>
              <a:rPr lang="en-AU" sz="1800" dirty="0" smtClean="0"/>
              <a:t>the sleeve </a:t>
            </a:r>
            <a:r>
              <a:rPr lang="en-AU" sz="1800" dirty="0"/>
              <a:t>of </a:t>
            </a:r>
            <a:r>
              <a:rPr lang="en-AU" sz="1800" dirty="0" smtClean="0"/>
              <a:t>warm-up tops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Catered Corporate Box for all Waratah League </a:t>
            </a:r>
            <a:r>
              <a:rPr lang="en-AU" sz="1800" dirty="0"/>
              <a:t>home </a:t>
            </a:r>
            <a:r>
              <a:rPr lang="en-AU" sz="1800" dirty="0" smtClean="0"/>
              <a:t>games for up to 6 people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6 General Admission tickets to </a:t>
            </a:r>
            <a:r>
              <a:rPr lang="en-AU" sz="1800" dirty="0"/>
              <a:t>all Waratah League home games </a:t>
            </a:r>
            <a:endParaRPr lang="en-AU" sz="1800" dirty="0" smtClean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4 general admission tickets to feature games hosted at Alexandria (e.g.: NCAA)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Live webcast </a:t>
            </a:r>
            <a:r>
              <a:rPr lang="en-AU" sz="1800" dirty="0" smtClean="0"/>
              <a:t>access to all </a:t>
            </a:r>
            <a:r>
              <a:rPr lang="en-AU" sz="1800" dirty="0"/>
              <a:t>Waratah Men’s and Women’s home games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1800" dirty="0" smtClean="0"/>
              <a:t>Social Media campaign*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Courtside signage rights at </a:t>
            </a:r>
            <a:r>
              <a:rPr lang="en-AU" sz="1800" dirty="0" smtClean="0"/>
              <a:t>CSBA stadium and one 6 x 3 metre stadium sign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Game </a:t>
            </a:r>
            <a:r>
              <a:rPr lang="en-AU" sz="1800" dirty="0"/>
              <a:t>night </a:t>
            </a:r>
            <a:r>
              <a:rPr lang="en-AU" sz="1800" dirty="0" smtClean="0"/>
              <a:t>sponsor positioning for 2 </a:t>
            </a:r>
            <a:r>
              <a:rPr lang="en-AU" sz="1800" dirty="0"/>
              <a:t>home games per </a:t>
            </a:r>
            <a:r>
              <a:rPr lang="en-AU" sz="1800" dirty="0" smtClean="0"/>
              <a:t>season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AU" sz="1400" dirty="0" smtClean="0"/>
              <a:t>Advertising feature in program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AU" sz="1400" dirty="0" smtClean="0"/>
              <a:t>Promotional </a:t>
            </a:r>
            <a:r>
              <a:rPr lang="en-AU" sz="1400" dirty="0"/>
              <a:t>product </a:t>
            </a:r>
            <a:r>
              <a:rPr lang="en-AU" sz="1400" dirty="0" smtClean="0"/>
              <a:t>distribution </a:t>
            </a:r>
            <a:r>
              <a:rPr lang="en-AU" sz="1400" dirty="0"/>
              <a:t>on game night </a:t>
            </a:r>
            <a:endParaRPr lang="en-AU" sz="1400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AU" sz="1400" dirty="0" smtClean="0"/>
              <a:t>Game </a:t>
            </a:r>
            <a:r>
              <a:rPr lang="en-AU" sz="1400" dirty="0"/>
              <a:t>night </a:t>
            </a:r>
            <a:r>
              <a:rPr lang="en-AU" sz="1400" dirty="0" smtClean="0"/>
              <a:t>announcements</a:t>
            </a:r>
            <a:endParaRPr lang="en-US" sz="14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Team appearances at designated company events*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60416" y="6578986"/>
            <a:ext cx="853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*Confirmed by negotiation. Note: All </a:t>
            </a:r>
            <a:r>
              <a:rPr lang="en-AU" sz="1200" dirty="0"/>
              <a:t>benefits are negotiable </a:t>
            </a:r>
            <a:r>
              <a:rPr lang="en-AU" sz="1200" dirty="0" smtClean="0"/>
              <a:t>and  dependant </a:t>
            </a:r>
            <a:r>
              <a:rPr lang="en-AU" sz="1200" dirty="0"/>
              <a:t>on </a:t>
            </a:r>
            <a:r>
              <a:rPr lang="en-AU" sz="1200" dirty="0" smtClean="0"/>
              <a:t>the needs </a:t>
            </a:r>
            <a:r>
              <a:rPr lang="en-AU" sz="1200" dirty="0"/>
              <a:t>of </a:t>
            </a:r>
            <a:r>
              <a:rPr lang="en-AU" sz="1200" dirty="0" smtClean="0"/>
              <a:t>the partner.</a:t>
            </a:r>
            <a:endParaRPr lang="en-US" sz="1200" dirty="0"/>
          </a:p>
          <a:p>
            <a:endParaRPr lang="en-AU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2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4703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5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vo" panose="02000000000000000000" pitchFamily="2" charset="0"/>
                <a:ea typeface="Arvo" panose="02000000000000000000" pitchFamily="2" charset="0"/>
              </a:rPr>
              <a:t>Championship Package</a:t>
            </a:r>
            <a:endParaRPr lang="en-AU" sz="35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Arvo" panose="02000000000000000000" pitchFamily="2" charset="0"/>
              <a:ea typeface="Arvo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91264" cy="4176465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</a:pPr>
            <a:endParaRPr lang="en-AU" sz="1800" dirty="0" smtClean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Prominent positioning in all home game programs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Drive traffic to your website and increase your brand awareness with your logo and click through link on CSBA </a:t>
            </a:r>
            <a:r>
              <a:rPr lang="en-AU" sz="1800" dirty="0" smtClean="0"/>
              <a:t>website and Facebook page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Framed </a:t>
            </a:r>
            <a:r>
              <a:rPr lang="en-AU" sz="1800" dirty="0"/>
              <a:t>and signed team photo and jersey for display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Attendance at pre and post game </a:t>
            </a:r>
            <a:r>
              <a:rPr lang="en-AU" sz="1800" dirty="0" smtClean="0"/>
              <a:t>functions</a:t>
            </a:r>
            <a:endParaRPr lang="en-US" sz="1800" dirty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/>
              <a:t>Trade table display on game night </a:t>
            </a:r>
            <a:endParaRPr lang="en-AU" sz="1800" dirty="0" smtClean="0"/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AU" sz="1800" dirty="0" smtClean="0"/>
              <a:t>6 tickets </a:t>
            </a:r>
            <a:r>
              <a:rPr lang="en-AU" sz="1800" dirty="0"/>
              <a:t>to end of season presentation dinner</a:t>
            </a:r>
            <a:endParaRPr lang="en-US" sz="18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684"/>
            <a:ext cx="1259632" cy="539333"/>
          </a:xfrm>
          <a:prstGeom prst="rect">
            <a:avLst/>
          </a:prstGeom>
        </p:spPr>
      </p:pic>
      <p:pic>
        <p:nvPicPr>
          <p:cNvPr id="8" name="Picture 7" descr="WBB in Australia Aug 10-SB 5376 WBB vs Syd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5197129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264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877</Words>
  <Application>Microsoft Office PowerPoint</Application>
  <PresentationFormat>On-screen Show (4:3)</PresentationFormat>
  <Paragraphs>272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Elvan Janssen</dc:creator>
  <cp:lastModifiedBy>Comets</cp:lastModifiedBy>
  <cp:revision>149</cp:revision>
  <cp:lastPrinted>2015-12-07T03:18:34Z</cp:lastPrinted>
  <dcterms:created xsi:type="dcterms:W3CDTF">2014-12-02T21:58:38Z</dcterms:created>
  <dcterms:modified xsi:type="dcterms:W3CDTF">2016-02-18T03:10:17Z</dcterms:modified>
</cp:coreProperties>
</file>