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94660"/>
  </p:normalViewPr>
  <p:slideViewPr>
    <p:cSldViewPr>
      <p:cViewPr>
        <p:scale>
          <a:sx n="100" d="100"/>
          <a:sy n="100" d="100"/>
        </p:scale>
        <p:origin x="-451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922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1437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36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1557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319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4438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7753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086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958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488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464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582CA-0CBC-4C5B-A194-767CC2DD55B8}" type="datetimeFigureOut">
              <a:rPr lang="en-AU" smtClean="0"/>
              <a:t>7/03/2017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B043A-286B-44F6-A949-EEDC3F6A4E9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751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10945"/>
              </p:ext>
            </p:extLst>
          </p:nvPr>
        </p:nvGraphicFramePr>
        <p:xfrm>
          <a:off x="357710" y="97079"/>
          <a:ext cx="8459878" cy="671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878"/>
              </a:tblGrid>
              <a:tr h="30240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F497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215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Waramanga</a:t>
                      </a:r>
                      <a:r>
                        <a:rPr lang="en-US" sz="1200" b="1" baseline="0" dirty="0" smtClean="0"/>
                        <a:t> Playing Fields  </a:t>
                      </a:r>
                      <a:r>
                        <a:rPr lang="en-US" sz="1200" baseline="0" dirty="0" smtClean="0"/>
                        <a:t>Small sided Fields for U10 and U11s (9 Players v 9 Players)  For 2017 Season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551"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Slide1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04" y="743790"/>
            <a:ext cx="8078695" cy="6059022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054161" y="1107670"/>
            <a:ext cx="3312368" cy="47705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1000" dirty="0" smtClean="0"/>
              <a:t>Set Up for </a:t>
            </a:r>
            <a:r>
              <a:rPr lang="en-AU" sz="1000" b="1" dirty="0"/>
              <a:t>9</a:t>
            </a:r>
            <a:r>
              <a:rPr lang="en-AU" sz="1000" b="1" dirty="0" smtClean="0"/>
              <a:t>v9</a:t>
            </a:r>
            <a:r>
              <a:rPr lang="en-AU" sz="1000" dirty="0" smtClean="0"/>
              <a:t> Football at </a:t>
            </a:r>
            <a:r>
              <a:rPr lang="en-AU" sz="1000" dirty="0"/>
              <a:t>W</a:t>
            </a:r>
            <a:r>
              <a:rPr lang="en-AU" sz="1000" dirty="0" smtClean="0"/>
              <a:t>aramanga.</a:t>
            </a:r>
          </a:p>
          <a:p>
            <a:endParaRPr lang="en-AU" sz="1000" dirty="0"/>
          </a:p>
          <a:p>
            <a:r>
              <a:rPr lang="en-AU" sz="1000" b="1" dirty="0" smtClean="0"/>
              <a:t>Used by all U10 and U11 teams.</a:t>
            </a:r>
          </a:p>
          <a:p>
            <a:endParaRPr lang="en-AU" sz="1000" dirty="0"/>
          </a:p>
          <a:p>
            <a:r>
              <a:rPr lang="en-AU" sz="1000" b="1" i="1" dirty="0" smtClean="0"/>
              <a:t>All Under 10 and 11 Fields for 2017 will be marked with Black paint and laid out on Fields 101, 103, 104 and 108. </a:t>
            </a:r>
          </a:p>
          <a:p>
            <a:endParaRPr lang="en-AU" sz="1000" b="1" i="1" dirty="0"/>
          </a:p>
          <a:p>
            <a:r>
              <a:rPr lang="en-AU" sz="1000" dirty="0" smtClean="0"/>
              <a:t>Dimensions vary across the fields as the full fields are of various sizes.</a:t>
            </a:r>
          </a:p>
          <a:p>
            <a:endParaRPr lang="en-AU" sz="1000" b="1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The </a:t>
            </a:r>
            <a:r>
              <a:rPr lang="en-AU" sz="1000" b="1" dirty="0" smtClean="0"/>
              <a:t>Home team</a:t>
            </a:r>
            <a:r>
              <a:rPr lang="en-AU" sz="1000" dirty="0" smtClean="0"/>
              <a:t>, listed first on the draw shall be responsible for setting  up the field.  If you are </a:t>
            </a:r>
            <a:r>
              <a:rPr lang="en-AU" sz="1000" b="1" dirty="0" smtClean="0"/>
              <a:t>playing at Waramanga </a:t>
            </a:r>
            <a:r>
              <a:rPr lang="en-AU" sz="1000" dirty="0" smtClean="0"/>
              <a:t>then it will be </a:t>
            </a:r>
            <a:r>
              <a:rPr lang="en-AU" sz="1000" b="1" dirty="0" smtClean="0"/>
              <a:t>your team.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b="1" dirty="0" smtClean="0"/>
              <a:t>Corner Flags  </a:t>
            </a:r>
            <a:r>
              <a:rPr lang="en-AU" sz="1000" dirty="0" smtClean="0"/>
              <a:t>are selected from the Wheelie Bin at the Junior Container. Or can be re-used from any previous U8/9  game.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Use </a:t>
            </a:r>
            <a:r>
              <a:rPr lang="en-AU" sz="1000" dirty="0"/>
              <a:t>the aluminium  Goal frames and their nets.  Use the horseshoe shaped pegs to hold the frames down.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Goals </a:t>
            </a:r>
            <a:r>
              <a:rPr lang="en-AU" sz="1000" dirty="0"/>
              <a:t>are centred </a:t>
            </a:r>
            <a:r>
              <a:rPr lang="en-AU" sz="1000" dirty="0" smtClean="0"/>
              <a:t>in </a:t>
            </a:r>
            <a:r>
              <a:rPr lang="en-AU" sz="1000" dirty="0"/>
              <a:t>the </a:t>
            </a:r>
            <a:r>
              <a:rPr lang="en-AU" sz="1000" dirty="0" smtClean="0"/>
              <a:t>Goal Box on the Goal </a:t>
            </a:r>
            <a:r>
              <a:rPr lang="en-AU" sz="1000" dirty="0"/>
              <a:t>Line.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Each Team’s draw will show if you need to </a:t>
            </a:r>
            <a:r>
              <a:rPr lang="en-AU" sz="1000" b="1" dirty="0" smtClean="0"/>
              <a:t>set up </a:t>
            </a:r>
            <a:r>
              <a:rPr lang="en-AU" sz="1000" dirty="0" smtClean="0"/>
              <a:t>or </a:t>
            </a:r>
            <a:r>
              <a:rPr lang="en-AU" sz="1000" b="1" dirty="0" smtClean="0"/>
              <a:t>pack away </a:t>
            </a:r>
            <a:r>
              <a:rPr lang="en-AU" sz="1000" dirty="0" smtClean="0"/>
              <a:t>the goals.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Sometimes you will be required to </a:t>
            </a:r>
            <a:r>
              <a:rPr lang="en-AU" sz="1000" b="1" dirty="0" smtClean="0"/>
              <a:t>set up </a:t>
            </a:r>
            <a:r>
              <a:rPr lang="en-AU" sz="1000" dirty="0" smtClean="0"/>
              <a:t>and </a:t>
            </a:r>
            <a:r>
              <a:rPr lang="en-AU" sz="1000" b="1" dirty="0" smtClean="0"/>
              <a:t>leave up </a:t>
            </a:r>
            <a:r>
              <a:rPr lang="en-AU" sz="1000" dirty="0" smtClean="0"/>
              <a:t>for the following game.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Sometimes you will need to </a:t>
            </a:r>
            <a:r>
              <a:rPr lang="en-AU" sz="1000" b="1" dirty="0" smtClean="0"/>
              <a:t>set up </a:t>
            </a:r>
            <a:r>
              <a:rPr lang="en-AU" sz="1000" dirty="0" smtClean="0"/>
              <a:t>and </a:t>
            </a:r>
            <a:r>
              <a:rPr lang="en-AU" sz="1000" b="1" dirty="0" smtClean="0"/>
              <a:t>pack away</a:t>
            </a:r>
            <a:r>
              <a:rPr lang="en-AU" sz="1000" dirty="0" smtClean="0"/>
              <a:t> after your game.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00" dirty="0" smtClean="0"/>
              <a:t>If your Team needs to pack away there will be a </a:t>
            </a:r>
            <a:r>
              <a:rPr lang="en-AU" sz="1000" b="1" dirty="0" smtClean="0"/>
              <a:t>reason</a:t>
            </a:r>
            <a:r>
              <a:rPr lang="en-AU" sz="1000" dirty="0" smtClean="0"/>
              <a:t>.  Usually there is a </a:t>
            </a:r>
            <a:r>
              <a:rPr lang="en-AU" sz="1000" b="1" dirty="0" smtClean="0"/>
              <a:t>Match </a:t>
            </a:r>
            <a:r>
              <a:rPr lang="en-AU" sz="1000" dirty="0" smtClean="0"/>
              <a:t>due to be played on the full field. Please ensure efficient clearing of the </a:t>
            </a:r>
            <a:r>
              <a:rPr lang="en-AU" sz="1000" dirty="0" smtClean="0"/>
              <a:t>field,  </a:t>
            </a:r>
            <a:r>
              <a:rPr lang="en-AU" sz="1000" dirty="0" smtClean="0"/>
              <a:t>including </a:t>
            </a:r>
            <a:r>
              <a:rPr lang="en-AU" sz="1000" dirty="0" smtClean="0"/>
              <a:t>spectators, so </a:t>
            </a:r>
            <a:r>
              <a:rPr lang="en-AU" sz="1000" dirty="0" smtClean="0"/>
              <a:t>the next match can commence on time</a:t>
            </a:r>
          </a:p>
        </p:txBody>
      </p:sp>
      <p:sp>
        <p:nvSpPr>
          <p:cNvPr id="82" name="Rectangle 81"/>
          <p:cNvSpPr/>
          <p:nvPr/>
        </p:nvSpPr>
        <p:spPr>
          <a:xfrm flipH="1">
            <a:off x="809964" y="764703"/>
            <a:ext cx="3590259" cy="60014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3" name="Straight Connector 82"/>
          <p:cNvCxnSpPr>
            <a:stCxn id="82" idx="1"/>
            <a:endCxn id="82" idx="3"/>
          </p:cNvCxnSpPr>
          <p:nvPr/>
        </p:nvCxnSpPr>
        <p:spPr>
          <a:xfrm flipH="1">
            <a:off x="809964" y="3765446"/>
            <a:ext cx="35902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 flipH="1">
            <a:off x="1772072" y="764703"/>
            <a:ext cx="1654437" cy="56291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1"/>
                </a:solidFill>
              </a:rPr>
              <a:t>Goal Box</a:t>
            </a:r>
            <a:endParaRPr lang="en-AU" sz="1200" dirty="0">
              <a:solidFill>
                <a:schemeClr val="tx1"/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 rot="16200000" flipH="1">
            <a:off x="619723" y="669780"/>
            <a:ext cx="94555" cy="264076"/>
            <a:chOff x="3351600" y="1856541"/>
            <a:chExt cx="68272" cy="155733"/>
          </a:xfrm>
        </p:grpSpPr>
        <p:cxnSp>
          <p:nvCxnSpPr>
            <p:cNvPr id="112" name="Straight Connector 111"/>
            <p:cNvCxnSpPr/>
            <p:nvPr/>
          </p:nvCxnSpPr>
          <p:spPr>
            <a:xfrm>
              <a:off x="3351600" y="1856541"/>
              <a:ext cx="0" cy="1557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3351600" y="1856541"/>
              <a:ext cx="68272" cy="45719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9" name="Group 88"/>
          <p:cNvGrpSpPr/>
          <p:nvPr/>
        </p:nvGrpSpPr>
        <p:grpSpPr>
          <a:xfrm rot="5400000" flipH="1" flipV="1">
            <a:off x="636103" y="6581422"/>
            <a:ext cx="94555" cy="264076"/>
            <a:chOff x="3351600" y="1856541"/>
            <a:chExt cx="68272" cy="155733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3351600" y="1856541"/>
              <a:ext cx="0" cy="1557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angle 109"/>
            <p:cNvSpPr/>
            <p:nvPr/>
          </p:nvSpPr>
          <p:spPr>
            <a:xfrm>
              <a:off x="3351600" y="1856541"/>
              <a:ext cx="68272" cy="45719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90" name="Group 89"/>
          <p:cNvGrpSpPr/>
          <p:nvPr/>
        </p:nvGrpSpPr>
        <p:grpSpPr>
          <a:xfrm rot="16200000" flipV="1">
            <a:off x="4485085" y="6581422"/>
            <a:ext cx="94555" cy="264076"/>
            <a:chOff x="3351600" y="1856541"/>
            <a:chExt cx="68272" cy="155733"/>
          </a:xfrm>
        </p:grpSpPr>
        <p:cxnSp>
          <p:nvCxnSpPr>
            <p:cNvPr id="105" name="Straight Connector 104"/>
            <p:cNvCxnSpPr/>
            <p:nvPr/>
          </p:nvCxnSpPr>
          <p:spPr>
            <a:xfrm>
              <a:off x="3351600" y="1856541"/>
              <a:ext cx="0" cy="1557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3351600" y="1856541"/>
              <a:ext cx="68272" cy="45719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92" name="Group 91"/>
          <p:cNvGrpSpPr/>
          <p:nvPr/>
        </p:nvGrpSpPr>
        <p:grpSpPr>
          <a:xfrm rot="5400000">
            <a:off x="4484983" y="681788"/>
            <a:ext cx="94555" cy="264076"/>
            <a:chOff x="3351600" y="1856541"/>
            <a:chExt cx="68272" cy="155733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3351600" y="1856541"/>
              <a:ext cx="0" cy="1557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3351600" y="1856541"/>
              <a:ext cx="68272" cy="45719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03055" y="1832271"/>
            <a:ext cx="262779" cy="156569"/>
            <a:chOff x="4403055" y="1832271"/>
            <a:chExt cx="262779" cy="156569"/>
          </a:xfrm>
        </p:grpSpPr>
        <p:sp>
          <p:nvSpPr>
            <p:cNvPr id="94" name="TextBox 93"/>
            <p:cNvSpPr txBox="1"/>
            <p:nvPr/>
          </p:nvSpPr>
          <p:spPr>
            <a:xfrm flipH="1">
              <a:off x="4403055" y="1832271"/>
              <a:ext cx="262779" cy="15656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AU" sz="600" dirty="0" smtClean="0"/>
                <a:t>1.5m</a:t>
              </a:r>
              <a:endParaRPr lang="en-AU" sz="6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414186" y="1988840"/>
              <a:ext cx="202269" cy="0"/>
            </a:xfrm>
            <a:prstGeom prst="straightConnector1">
              <a:avLst/>
            </a:prstGeom>
            <a:ln w="6350"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7" name="Straight Arrow Connector 96"/>
          <p:cNvCxnSpPr/>
          <p:nvPr/>
        </p:nvCxnSpPr>
        <p:spPr>
          <a:xfrm flipH="1">
            <a:off x="809968" y="1456534"/>
            <a:ext cx="3578647" cy="0"/>
          </a:xfrm>
          <a:prstGeom prst="straightConnector1">
            <a:avLst/>
          </a:prstGeom>
          <a:ln w="6350"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 flipH="1">
            <a:off x="2515375" y="1175240"/>
            <a:ext cx="289182" cy="904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12 x 5m</a:t>
            </a:r>
            <a:endParaRPr lang="en-AU" sz="600" dirty="0"/>
          </a:p>
        </p:txBody>
      </p:sp>
      <p:cxnSp>
        <p:nvCxnSpPr>
          <p:cNvPr id="99" name="Straight Arrow Connector 98"/>
          <p:cNvCxnSpPr/>
          <p:nvPr/>
        </p:nvCxnSpPr>
        <p:spPr>
          <a:xfrm flipH="1">
            <a:off x="1208886" y="795255"/>
            <a:ext cx="0" cy="5971993"/>
          </a:xfrm>
          <a:prstGeom prst="straightConnector1">
            <a:avLst/>
          </a:prstGeom>
          <a:ln w="6350"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 flipH="1">
            <a:off x="1208886" y="4060393"/>
            <a:ext cx="289182" cy="92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60-66m</a:t>
            </a:r>
            <a:endParaRPr lang="en-AU" sz="600" dirty="0"/>
          </a:p>
        </p:txBody>
      </p:sp>
      <p:sp>
        <p:nvSpPr>
          <p:cNvPr id="116" name="TextBox 115"/>
          <p:cNvSpPr txBox="1"/>
          <p:nvPr/>
        </p:nvSpPr>
        <p:spPr>
          <a:xfrm rot="16200000">
            <a:off x="641368" y="4191851"/>
            <a:ext cx="440432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Touchline</a:t>
            </a:r>
            <a:endParaRPr lang="en-AU" sz="600" dirty="0"/>
          </a:p>
        </p:txBody>
      </p:sp>
      <p:sp>
        <p:nvSpPr>
          <p:cNvPr id="117" name="TextBox 116"/>
          <p:cNvSpPr txBox="1"/>
          <p:nvPr/>
        </p:nvSpPr>
        <p:spPr>
          <a:xfrm rot="16200000">
            <a:off x="4100405" y="4170059"/>
            <a:ext cx="440432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Touchline</a:t>
            </a:r>
            <a:endParaRPr lang="en-AU" sz="600" dirty="0"/>
          </a:p>
        </p:txBody>
      </p:sp>
      <p:sp>
        <p:nvSpPr>
          <p:cNvPr id="118" name="TextBox 117"/>
          <p:cNvSpPr txBox="1"/>
          <p:nvPr/>
        </p:nvSpPr>
        <p:spPr>
          <a:xfrm>
            <a:off x="1268713" y="6673856"/>
            <a:ext cx="440432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Goal Line</a:t>
            </a:r>
            <a:endParaRPr lang="en-AU" sz="600" dirty="0"/>
          </a:p>
        </p:txBody>
      </p:sp>
      <p:sp>
        <p:nvSpPr>
          <p:cNvPr id="121" name="TextBox 120"/>
          <p:cNvSpPr txBox="1"/>
          <p:nvPr/>
        </p:nvSpPr>
        <p:spPr>
          <a:xfrm>
            <a:off x="1250578" y="831455"/>
            <a:ext cx="440432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Goal Line</a:t>
            </a:r>
            <a:endParaRPr lang="en-AU" sz="600" dirty="0"/>
          </a:p>
        </p:txBody>
      </p:sp>
      <p:sp>
        <p:nvSpPr>
          <p:cNvPr id="124" name="TextBox 123"/>
          <p:cNvSpPr txBox="1"/>
          <p:nvPr/>
        </p:nvSpPr>
        <p:spPr>
          <a:xfrm rot="16200000">
            <a:off x="247701" y="3356579"/>
            <a:ext cx="656456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Full Field Goal Line</a:t>
            </a:r>
            <a:endParaRPr lang="en-AU" sz="600" dirty="0"/>
          </a:p>
        </p:txBody>
      </p:sp>
      <p:sp>
        <p:nvSpPr>
          <p:cNvPr id="69" name="TextBox 68"/>
          <p:cNvSpPr txBox="1"/>
          <p:nvPr/>
        </p:nvSpPr>
        <p:spPr>
          <a:xfrm flipH="1">
            <a:off x="2451297" y="1483717"/>
            <a:ext cx="289182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40-46m</a:t>
            </a:r>
            <a:endParaRPr lang="en-AU" sz="600" dirty="0"/>
          </a:p>
        </p:txBody>
      </p:sp>
      <p:sp>
        <p:nvSpPr>
          <p:cNvPr id="71" name="Rectangle 70"/>
          <p:cNvSpPr/>
          <p:nvPr/>
        </p:nvSpPr>
        <p:spPr>
          <a:xfrm flipH="1">
            <a:off x="1777879" y="6203274"/>
            <a:ext cx="1654437" cy="56291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>
                <a:solidFill>
                  <a:schemeClr val="tx1"/>
                </a:solidFill>
              </a:rPr>
              <a:t>Goal Box</a:t>
            </a:r>
            <a:endParaRPr lang="en-AU" sz="1200" dirty="0">
              <a:solidFill>
                <a:schemeClr val="tx1"/>
              </a:solidFill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577895" y="1667350"/>
            <a:ext cx="262779" cy="160745"/>
            <a:chOff x="4389177" y="1828095"/>
            <a:chExt cx="262779" cy="160745"/>
          </a:xfrm>
        </p:grpSpPr>
        <p:sp>
          <p:nvSpPr>
            <p:cNvPr id="74" name="TextBox 73"/>
            <p:cNvSpPr txBox="1"/>
            <p:nvPr/>
          </p:nvSpPr>
          <p:spPr>
            <a:xfrm flipH="1">
              <a:off x="4389177" y="1828095"/>
              <a:ext cx="262779" cy="15656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AU" sz="600" dirty="0" smtClean="0"/>
                <a:t>1.5m</a:t>
              </a:r>
              <a:endParaRPr lang="en-AU" sz="600" dirty="0"/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flipH="1">
              <a:off x="4414186" y="1988840"/>
              <a:ext cx="202269" cy="0"/>
            </a:xfrm>
            <a:prstGeom prst="straightConnector1">
              <a:avLst/>
            </a:prstGeom>
            <a:ln w="6350"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>
            <a:off x="2605097" y="6672692"/>
            <a:ext cx="0" cy="945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595888" y="774020"/>
            <a:ext cx="0" cy="781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738549" y="760420"/>
            <a:ext cx="656456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Full Field Touchline</a:t>
            </a:r>
            <a:endParaRPr lang="en-AU" sz="600" dirty="0"/>
          </a:p>
        </p:txBody>
      </p:sp>
      <p:sp>
        <p:nvSpPr>
          <p:cNvPr id="53" name="TextBox 52"/>
          <p:cNvSpPr txBox="1"/>
          <p:nvPr/>
        </p:nvSpPr>
        <p:spPr>
          <a:xfrm>
            <a:off x="4860032" y="6705616"/>
            <a:ext cx="656456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AU" sz="600" dirty="0" smtClean="0"/>
              <a:t>Full Field Touchline</a:t>
            </a:r>
            <a:endParaRPr lang="en-AU" sz="600" dirty="0"/>
          </a:p>
        </p:txBody>
      </p:sp>
    </p:spTree>
    <p:extLst>
      <p:ext uri="{BB962C8B-B14F-4D97-AF65-F5344CB8AC3E}">
        <p14:creationId xmlns:p14="http://schemas.microsoft.com/office/powerpoint/2010/main" val="8307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15973</TotalTime>
  <Words>283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BAE Systems Australia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MACONACHIE, Rodger</dc:creator>
  <cp:lastModifiedBy>MACONACHIE, Rodger</cp:lastModifiedBy>
  <cp:revision>90</cp:revision>
  <cp:lastPrinted>2014-06-03T06:08:03Z</cp:lastPrinted>
  <dcterms:created xsi:type="dcterms:W3CDTF">2014-02-25T03:44:10Z</dcterms:created>
  <dcterms:modified xsi:type="dcterms:W3CDTF">2017-03-07T04:15:26Z</dcterms:modified>
</cp:coreProperties>
</file>