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14"/>
  </p:notesMasterIdLst>
  <p:handoutMasterIdLst>
    <p:handoutMasterId r:id="rId15"/>
  </p:handoutMasterIdLst>
  <p:sldIdLst>
    <p:sldId id="257" r:id="rId3"/>
    <p:sldId id="259" r:id="rId4"/>
    <p:sldId id="269" r:id="rId5"/>
    <p:sldId id="273" r:id="rId6"/>
    <p:sldId id="261" r:id="rId7"/>
    <p:sldId id="276" r:id="rId8"/>
    <p:sldId id="275" r:id="rId9"/>
    <p:sldId id="272" r:id="rId10"/>
    <p:sldId id="265" r:id="rId11"/>
    <p:sldId id="268" r:id="rId12"/>
    <p:sldId id="271" r:id="rId13"/>
  </p:sldIdLst>
  <p:sldSz cx="9144000" cy="6858000" type="screen4x3"/>
  <p:notesSz cx="6735763" cy="986948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175"/>
    <a:srgbClr val="0030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 autoAdjust="0"/>
    <p:restoredTop sz="90935" autoAdjust="0"/>
  </p:normalViewPr>
  <p:slideViewPr>
    <p:cSldViewPr>
      <p:cViewPr>
        <p:scale>
          <a:sx n="109" d="100"/>
          <a:sy n="109" d="100"/>
        </p:scale>
        <p:origin x="-139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95AFF4CE-0D76-4BAA-9794-A0F2C8338EB1}" type="datetimeFigureOut">
              <a:rPr lang="en-US" smtClean="0"/>
              <a:pPr/>
              <a:t>4/30/2012</a:t>
            </a:fld>
            <a:endParaRPr lang="en-AU"/>
          </a:p>
        </p:txBody>
      </p:sp>
      <p:sp>
        <p:nvSpPr>
          <p:cNvPr id="4" name="Footer Placeholder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D55B2F45-8265-43A3-897B-CBF2823CC4E6}" type="slidenum">
              <a:rPr lang="en-AU" smtClean="0"/>
              <a:pPr/>
              <a:t>‹#›</a:t>
            </a:fld>
            <a:endParaRPr lang="en-AU"/>
          </a:p>
        </p:txBody>
      </p:sp>
    </p:spTree>
    <p:extLst>
      <p:ext uri="{BB962C8B-B14F-4D97-AF65-F5344CB8AC3E}">
        <p14:creationId xmlns:p14="http://schemas.microsoft.com/office/powerpoint/2010/main" val="3588505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19413" cy="493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 charset="-128"/>
              </a:defRPr>
            </a:lvl1pPr>
          </a:lstStyle>
          <a:p>
            <a:pPr>
              <a:defRPr/>
            </a:pPr>
            <a:endParaRPr lang="en-US"/>
          </a:p>
        </p:txBody>
      </p:sp>
      <p:sp>
        <p:nvSpPr>
          <p:cNvPr id="5123" name="Rectangle 3"/>
          <p:cNvSpPr>
            <a:spLocks noGrp="1" noChangeArrowheads="1"/>
          </p:cNvSpPr>
          <p:nvPr>
            <p:ph type="dt" idx="1"/>
          </p:nvPr>
        </p:nvSpPr>
        <p:spPr bwMode="auto">
          <a:xfrm>
            <a:off x="3816350" y="0"/>
            <a:ext cx="2919413" cy="493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 charset="-128"/>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898525" y="4687888"/>
            <a:ext cx="4938713" cy="4441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375775"/>
            <a:ext cx="2919413" cy="493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 charset="-128"/>
              </a:defRPr>
            </a:lvl1pPr>
          </a:lstStyle>
          <a:p>
            <a:pPr>
              <a:defRPr/>
            </a:pPr>
            <a:endParaRPr lang="en-US"/>
          </a:p>
        </p:txBody>
      </p:sp>
      <p:sp>
        <p:nvSpPr>
          <p:cNvPr id="5127" name="Rectangle 7"/>
          <p:cNvSpPr>
            <a:spLocks noGrp="1" noChangeArrowheads="1"/>
          </p:cNvSpPr>
          <p:nvPr>
            <p:ph type="sldNum" sz="quarter" idx="5"/>
          </p:nvPr>
        </p:nvSpPr>
        <p:spPr bwMode="auto">
          <a:xfrm>
            <a:off x="3816350" y="9375775"/>
            <a:ext cx="2919413" cy="493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 charset="-128"/>
              </a:defRPr>
            </a:lvl1pPr>
          </a:lstStyle>
          <a:p>
            <a:pPr>
              <a:defRPr/>
            </a:pPr>
            <a:fld id="{0777E167-6690-49D2-8523-58CC3DA838C6}" type="slidenum">
              <a:rPr lang="en-US"/>
              <a:pPr>
                <a:defRPr/>
              </a:pPr>
              <a:t>‹#›</a:t>
            </a:fld>
            <a:endParaRPr lang="en-US"/>
          </a:p>
        </p:txBody>
      </p:sp>
    </p:spTree>
    <p:extLst>
      <p:ext uri="{BB962C8B-B14F-4D97-AF65-F5344CB8AC3E}">
        <p14:creationId xmlns:p14="http://schemas.microsoft.com/office/powerpoint/2010/main" val="18509983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3CD11F5-08D2-4EF5-8A6D-18A8B2764AB7}" type="slidenum">
              <a:rPr lang="en-US" smtClean="0"/>
              <a:pPr/>
              <a:t>1</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3C71234-081A-4406-A54F-ADE32BB959B7}" type="slidenum">
              <a:rPr lang="en-US" smtClean="0"/>
              <a:pPr/>
              <a:t>10</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3C71234-081A-4406-A54F-ADE32BB959B7}" type="slidenum">
              <a:rPr lang="en-US" smtClean="0"/>
              <a:pPr/>
              <a:t>11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85A9FDC-F134-462B-8AAC-B7DBCD948F4C}" type="slidenum">
              <a:rPr lang="en-US" smtClean="0"/>
              <a:pPr/>
              <a:t>2</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E71A324-C6F1-4723-BC26-33EB0700985D}" type="slidenum">
              <a:rPr lang="en-US" smtClean="0"/>
              <a:pPr/>
              <a:t>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E71A324-C6F1-4723-BC26-33EB0700985D}" type="slidenum">
              <a:rPr lang="en-US" smtClean="0"/>
              <a:pPr/>
              <a:t>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4849C47-283F-49DD-92E3-A8CEA47116EE}" type="slidenum">
              <a:rPr lang="en-US" smtClean="0"/>
              <a:pPr/>
              <a:t>5</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4849C47-283F-49DD-92E3-A8CEA47116EE}" type="slidenum">
              <a:rPr lang="en-US" smtClean="0"/>
              <a:pPr/>
              <a:t>6</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3C71234-081A-4406-A54F-ADE32BB959B7}" type="slidenum">
              <a:rPr lang="en-US" smtClean="0">
                <a:solidFill>
                  <a:prstClr val="black"/>
                </a:solidFill>
              </a:rPr>
              <a:pPr/>
              <a:t>7</a:t>
            </a:fld>
            <a:endParaRPr lang="en-US" smtClean="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3C71234-081A-4406-A54F-ADE32BB959B7}" type="slidenum">
              <a:rPr lang="en-US" smtClean="0"/>
              <a:pPr/>
              <a:t>8</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B3DB12C-7E63-43F5-9C09-10AB8A26F0D6}" type="slidenum">
              <a:rPr lang="en-US" smtClean="0"/>
              <a:pPr/>
              <a:t>9</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CCA9C9-4FAE-4895-A812-3F20EA977632}"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D37E64-5112-43E0-AC4B-6A7527453891}"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9CB88C-FCE9-448F-AD50-6298C1A473A2}"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CA9C9-4FAE-4895-A812-3F20EA977632}"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B8655B-2A27-438E-A121-8BCFF46296A7}"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E950C4-D4B3-4D99-A426-1018589BC5FB}"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2AFEDC-E04C-4F72-B23D-9C22FA177B5B}"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4DA0236-4B3C-4642-971A-C45F2E70BB28}"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98933AF-30D6-4744-BECA-EFCCFC70CDEB}"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D6E5A9C-0F5C-44BA-9B58-CFF8BFBF6305}"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204809-62CA-49BB-A076-1DB81A2ED647}"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B8655B-2A27-438E-A121-8BCFF46296A7}"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832222-FAC6-4BAB-962E-159F412B005B}"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D37E64-5112-43E0-AC4B-6A7527453891}"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9CB88C-FCE9-448F-AD50-6298C1A473A2}"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E950C4-D4B3-4D99-A426-1018589BC5FB}"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2AFEDC-E04C-4F72-B23D-9C22FA177B5B}"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4DA0236-4B3C-4642-971A-C45F2E70BB28}"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98933AF-30D6-4744-BECA-EFCCFC70CDEB}"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6E5A9C-0F5C-44BA-9B58-CFF8BFBF6305}"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204809-62CA-49BB-A076-1DB81A2ED647}"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832222-FAC6-4BAB-962E-159F412B005B}"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 charset="-128"/>
              </a:defRPr>
            </a:lvl1pPr>
          </a:lstStyle>
          <a:p>
            <a:pPr>
              <a:defRPr/>
            </a:pPr>
            <a:fld id="{6B15202F-8F51-48C7-8FB5-C85FCBC4A0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 charset="-128"/>
              </a:defRPr>
            </a:lvl1pPr>
          </a:lstStyle>
          <a:p>
            <a:pPr>
              <a:defRPr/>
            </a:pPr>
            <a:fld id="{6B15202F-8F51-48C7-8FB5-C85FCBC4A01A}"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80528" y="692696"/>
            <a:ext cx="7772400" cy="1112838"/>
          </a:xfrm>
          <a:prstGeom prst="rect">
            <a:avLst/>
          </a:prstGeom>
        </p:spPr>
        <p:txBody>
          <a:bodyPr/>
          <a:lstStyle/>
          <a:p>
            <a:pPr algn="ctr">
              <a:defRPr/>
            </a:pPr>
            <a:r>
              <a:rPr lang="en-AU" sz="4400" kern="0" dirty="0" smtClean="0">
                <a:solidFill>
                  <a:srgbClr val="003062"/>
                </a:solidFill>
                <a:latin typeface="Arial Narrow" pitchFamily="34" charset="0"/>
                <a:ea typeface="+mj-ea"/>
                <a:cs typeface="+mj-cs"/>
              </a:rPr>
              <a:t>AFL Multicultural Program 2011</a:t>
            </a:r>
            <a:endParaRPr lang="en-AU" sz="4400" kern="0" dirty="0">
              <a:solidFill>
                <a:srgbClr val="003062"/>
              </a:solidFill>
              <a:latin typeface="Arial Narrow" pitchFamily="34" charset="0"/>
              <a:ea typeface="+mj-ea"/>
              <a:cs typeface="+mj-cs"/>
            </a:endParaRPr>
          </a:p>
        </p:txBody>
      </p:sp>
      <p:pic>
        <p:nvPicPr>
          <p:cNvPr id="7" name="Picture 12" descr="AFLMulticulturalProg#2BB741"/>
          <p:cNvPicPr>
            <a:picLocks noChangeAspect="1" noChangeArrowheads="1"/>
          </p:cNvPicPr>
          <p:nvPr/>
        </p:nvPicPr>
        <p:blipFill>
          <a:blip r:embed="rId4" cstate="print"/>
          <a:srcRect/>
          <a:stretch>
            <a:fillRect/>
          </a:stretch>
        </p:blipFill>
        <p:spPr bwMode="auto">
          <a:xfrm>
            <a:off x="4211960" y="5877272"/>
            <a:ext cx="3000396" cy="751514"/>
          </a:xfrm>
          <a:prstGeom prst="rect">
            <a:avLst/>
          </a:prstGeom>
          <a:noFill/>
          <a:ln w="9525">
            <a:noFill/>
            <a:miter lim="800000"/>
            <a:headEnd/>
            <a:tailEnd/>
          </a:ln>
        </p:spPr>
      </p:pic>
      <p:pic>
        <p:nvPicPr>
          <p:cNvPr id="8" name="Picture 7" descr="_MG_8248.JPG"/>
          <p:cNvPicPr>
            <a:picLocks noChangeAspect="1"/>
          </p:cNvPicPr>
          <p:nvPr/>
        </p:nvPicPr>
        <p:blipFill>
          <a:blip r:embed="rId5" cstate="print"/>
          <a:stretch>
            <a:fillRect/>
          </a:stretch>
        </p:blipFill>
        <p:spPr>
          <a:xfrm>
            <a:off x="611560" y="1916832"/>
            <a:ext cx="2614688" cy="3268361"/>
          </a:xfrm>
          <a:prstGeom prst="rect">
            <a:avLst/>
          </a:prstGeom>
        </p:spPr>
      </p:pic>
      <p:pic>
        <p:nvPicPr>
          <p:cNvPr id="9" name="Picture 8" descr="_MG_8106.JPG"/>
          <p:cNvPicPr>
            <a:picLocks noChangeAspect="1"/>
          </p:cNvPicPr>
          <p:nvPr/>
        </p:nvPicPr>
        <p:blipFill>
          <a:blip r:embed="rId6" cstate="print"/>
          <a:stretch>
            <a:fillRect/>
          </a:stretch>
        </p:blipFill>
        <p:spPr>
          <a:xfrm>
            <a:off x="3779912" y="2348880"/>
            <a:ext cx="3655826" cy="2448272"/>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571472" y="571480"/>
            <a:ext cx="6172200" cy="396875"/>
          </a:xfrm>
          <a:prstGeom prst="rect">
            <a:avLst/>
          </a:prstGeom>
          <a:noFill/>
          <a:ln w="9525">
            <a:noFill/>
            <a:miter lim="800000"/>
            <a:headEnd/>
            <a:tailEnd/>
          </a:ln>
        </p:spPr>
        <p:txBody>
          <a:bodyPr>
            <a:spAutoFit/>
          </a:bodyPr>
          <a:lstStyle/>
          <a:p>
            <a:pPr>
              <a:spcBef>
                <a:spcPct val="50000"/>
              </a:spcBef>
            </a:pPr>
            <a:r>
              <a:rPr lang="en-US" sz="2000" b="1" dirty="0" smtClean="0">
                <a:solidFill>
                  <a:srgbClr val="2E4175"/>
                </a:solidFill>
                <a:latin typeface="Arial Narrow" pitchFamily="34" charset="0"/>
              </a:rPr>
              <a:t>CONCLUSION</a:t>
            </a:r>
            <a:endParaRPr lang="en-US" sz="2000" dirty="0">
              <a:solidFill>
                <a:srgbClr val="2E4175"/>
              </a:solidFill>
              <a:latin typeface="Arial Narrow" pitchFamily="34" charset="0"/>
            </a:endParaRPr>
          </a:p>
        </p:txBody>
      </p:sp>
      <p:sp>
        <p:nvSpPr>
          <p:cNvPr id="12291" name="Text Box 7"/>
          <p:cNvSpPr txBox="1">
            <a:spLocks noChangeArrowheads="1"/>
          </p:cNvSpPr>
          <p:nvPr/>
        </p:nvSpPr>
        <p:spPr bwMode="auto">
          <a:xfrm>
            <a:off x="609600" y="1371600"/>
            <a:ext cx="6748463" cy="4524375"/>
          </a:xfrm>
          <a:prstGeom prst="rect">
            <a:avLst/>
          </a:prstGeom>
          <a:noFill/>
          <a:ln w="9525">
            <a:noFill/>
            <a:miter lim="800000"/>
            <a:headEnd/>
            <a:tailEnd/>
          </a:ln>
        </p:spPr>
        <p:txBody>
          <a:bodyPr>
            <a:spAutoFit/>
          </a:bodyPr>
          <a:lstStyle/>
          <a:p>
            <a:pPr>
              <a:spcBef>
                <a:spcPct val="50000"/>
              </a:spcBef>
            </a:pPr>
            <a:r>
              <a:rPr lang="en-US" sz="1200">
                <a:latin typeface="Arial Narrow" pitchFamily="34" charset="0"/>
              </a:rPr>
              <a:t/>
            </a:r>
            <a:br>
              <a:rPr lang="en-US" sz="1200">
                <a:latin typeface="Arial Narrow" pitchFamily="34" charset="0"/>
              </a:rPr>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endParaRPr lang="en-US" sz="1200"/>
          </a:p>
        </p:txBody>
      </p:sp>
      <p:sp>
        <p:nvSpPr>
          <p:cNvPr id="6" name="Text Box 7"/>
          <p:cNvSpPr txBox="1">
            <a:spLocks noChangeArrowheads="1"/>
          </p:cNvSpPr>
          <p:nvPr/>
        </p:nvSpPr>
        <p:spPr bwMode="auto">
          <a:xfrm>
            <a:off x="500034" y="1357298"/>
            <a:ext cx="3643338" cy="5355312"/>
          </a:xfrm>
          <a:prstGeom prst="rect">
            <a:avLst/>
          </a:prstGeom>
          <a:noFill/>
          <a:ln w="9525">
            <a:noFill/>
            <a:miter lim="800000"/>
            <a:headEnd/>
            <a:tailEnd/>
          </a:ln>
        </p:spPr>
        <p:txBody>
          <a:bodyPr wrap="square">
            <a:spAutoFit/>
          </a:bodyPr>
          <a:lstStyle/>
          <a:p>
            <a:pPr marL="355600" indent="-355600"/>
            <a:endParaRPr lang="en-AU" sz="1200" dirty="0">
              <a:latin typeface="Arial Narrow" pitchFamily="34" charset="0"/>
            </a:endParaRPr>
          </a:p>
          <a:p>
            <a:pPr marL="355600" indent="-355600"/>
            <a:endParaRPr lang="en-AU" sz="1200" dirty="0">
              <a:latin typeface="Arial Narrow" pitchFamily="34" charset="0"/>
            </a:endParaRPr>
          </a:p>
          <a:p>
            <a:pPr marL="355600" indent="-355600">
              <a:buFontTx/>
              <a:buBlip>
                <a:blip r:embed="rId4"/>
              </a:buBlip>
            </a:pPr>
            <a:endParaRPr lang="en-AU" sz="1200" dirty="0">
              <a:latin typeface="Arial Narrow" pitchFamily="34" charset="0"/>
            </a:endParaRPr>
          </a:p>
          <a:p>
            <a:pPr marL="355600" indent="-355600"/>
            <a:endParaRPr lang="en-AU" sz="1200" dirty="0">
              <a:latin typeface="Arial Narrow" pitchFamily="34" charset="0"/>
            </a:endParaRPr>
          </a:p>
          <a:p>
            <a:pPr marL="355600" indent="-355600">
              <a:buFontTx/>
              <a:buBlip>
                <a:blip r:embed="rId4"/>
              </a:buBlip>
            </a:pPr>
            <a:endParaRPr lang="en-AU" sz="1200" dirty="0">
              <a:latin typeface="Arial Narrow" pitchFamily="34" charset="0"/>
            </a:endParaRPr>
          </a:p>
          <a:p>
            <a:pPr marL="355600" indent="-355600">
              <a:spcBef>
                <a:spcPct val="50000"/>
              </a:spcBef>
            </a:pP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endParaRPr lang="en-US" sz="1200" dirty="0"/>
          </a:p>
        </p:txBody>
      </p:sp>
      <p:sp>
        <p:nvSpPr>
          <p:cNvPr id="5" name="Rectangle 4"/>
          <p:cNvSpPr>
            <a:spLocks noChangeArrowheads="1"/>
          </p:cNvSpPr>
          <p:nvPr/>
        </p:nvSpPr>
        <p:spPr bwMode="auto">
          <a:xfrm>
            <a:off x="571472" y="1102578"/>
            <a:ext cx="6786582" cy="5755422"/>
          </a:xfrm>
          <a:prstGeom prst="rect">
            <a:avLst/>
          </a:prstGeom>
          <a:noFill/>
          <a:ln w="9525">
            <a:noFill/>
            <a:miter lim="800000"/>
            <a:headEnd/>
            <a:tailEnd/>
          </a:ln>
        </p:spPr>
        <p:txBody>
          <a:bodyPr wrap="square">
            <a:spAutoFit/>
          </a:bodyPr>
          <a:lstStyle/>
          <a:p>
            <a:pPr marL="177800" indent="-177800">
              <a:buFont typeface="Courier New" pitchFamily="49" charset="0"/>
              <a:buChar char="o"/>
            </a:pPr>
            <a:r>
              <a:rPr lang="en-AU" sz="1600" dirty="0" smtClean="0">
                <a:latin typeface="Arial Narrow" pitchFamily="34" charset="0"/>
              </a:rPr>
              <a:t>Integration and Inclusion </a:t>
            </a:r>
          </a:p>
          <a:p>
            <a:pPr marL="177800" indent="-177800">
              <a:buFont typeface="Courier New" pitchFamily="49" charset="0"/>
              <a:buChar char="o"/>
            </a:pPr>
            <a:endParaRPr lang="en-AU" sz="1600" dirty="0" smtClean="0">
              <a:latin typeface="Arial Narrow" pitchFamily="34" charset="0"/>
            </a:endParaRPr>
          </a:p>
          <a:p>
            <a:pPr marL="177800" indent="-177800">
              <a:buFont typeface="Courier New" pitchFamily="49" charset="0"/>
              <a:buChar char="o"/>
            </a:pPr>
            <a:r>
              <a:rPr lang="en-AU" sz="1600" dirty="0" smtClean="0">
                <a:latin typeface="Arial Narrow" pitchFamily="34" charset="0"/>
              </a:rPr>
              <a:t>Have a plan/structure or goal in place</a:t>
            </a:r>
          </a:p>
          <a:p>
            <a:pPr marL="177800" indent="-177800">
              <a:buFont typeface="Courier New" pitchFamily="49" charset="0"/>
              <a:buChar char="o"/>
            </a:pPr>
            <a:endParaRPr lang="en-AU" sz="1600" i="1" dirty="0" smtClean="0">
              <a:latin typeface="Arial Narrow" pitchFamily="34" charset="0"/>
            </a:endParaRPr>
          </a:p>
          <a:p>
            <a:pPr marL="177800" indent="-177800">
              <a:buFont typeface="Courier New" pitchFamily="49" charset="0"/>
              <a:buChar char="o"/>
            </a:pPr>
            <a:r>
              <a:rPr lang="en-AU" sz="1600" dirty="0" smtClean="0">
                <a:latin typeface="Arial Narrow" pitchFamily="34" charset="0"/>
              </a:rPr>
              <a:t>Centre of Multicultural Youth</a:t>
            </a:r>
          </a:p>
          <a:p>
            <a:pPr marL="177800" indent="-177800">
              <a:buFont typeface="Courier New" pitchFamily="49" charset="0"/>
              <a:buChar char="o"/>
            </a:pPr>
            <a:endParaRPr lang="en-AU" sz="1600" dirty="0" smtClean="0">
              <a:latin typeface="Arial Narrow" pitchFamily="34" charset="0"/>
            </a:endParaRPr>
          </a:p>
          <a:p>
            <a:pPr marL="177800" indent="-177800">
              <a:buFont typeface="Courier New" pitchFamily="49" charset="0"/>
              <a:buChar char="o"/>
            </a:pPr>
            <a:r>
              <a:rPr lang="en-AU" sz="1600" dirty="0" smtClean="0">
                <a:latin typeface="Arial Narrow" pitchFamily="34" charset="0"/>
              </a:rPr>
              <a:t>Don't have the main goal of a Multicultural program being, ‘memberships to our club/</a:t>
            </a:r>
            <a:r>
              <a:rPr lang="en-AU" sz="1600" dirty="0" err="1" smtClean="0">
                <a:latin typeface="Arial Narrow" pitchFamily="34" charset="0"/>
              </a:rPr>
              <a:t>Auskick</a:t>
            </a:r>
            <a:r>
              <a:rPr lang="en-AU" sz="1600" dirty="0" smtClean="0">
                <a:latin typeface="Arial Narrow" pitchFamily="34" charset="0"/>
              </a:rPr>
              <a:t> Centre’, but more ‘participation of the sport’ and ‘promotion of our club’.</a:t>
            </a:r>
          </a:p>
          <a:p>
            <a:pPr marL="177800" indent="-177800">
              <a:buFont typeface="Courier New" pitchFamily="49" charset="0"/>
              <a:buChar char="o"/>
            </a:pPr>
            <a:endParaRPr lang="en-AU" sz="1600" dirty="0" smtClean="0">
              <a:latin typeface="Arial Narrow" pitchFamily="34" charset="0"/>
            </a:endParaRPr>
          </a:p>
          <a:p>
            <a:pPr marL="177800" indent="-177800">
              <a:buFont typeface="Courier New" pitchFamily="49" charset="0"/>
              <a:buChar char="o"/>
            </a:pPr>
            <a:r>
              <a:rPr lang="en-AU" sz="1600" dirty="0" smtClean="0">
                <a:latin typeface="Arial Narrow" pitchFamily="34" charset="0"/>
              </a:rPr>
              <a:t>Communities are strong- Engage one and more will come</a:t>
            </a:r>
          </a:p>
          <a:p>
            <a:endParaRPr lang="en-AU" sz="1600" dirty="0" smtClean="0">
              <a:latin typeface="Arial Narrow" pitchFamily="34" charset="0"/>
            </a:endParaRPr>
          </a:p>
          <a:p>
            <a:pPr marL="177800" indent="-177800">
              <a:buFont typeface="Courier New" pitchFamily="49" charset="0"/>
              <a:buChar char="o"/>
            </a:pPr>
            <a:r>
              <a:rPr lang="en-AU" sz="1600" dirty="0" smtClean="0">
                <a:latin typeface="Arial Narrow" pitchFamily="34" charset="0"/>
              </a:rPr>
              <a:t>In 2025 overseas born families will overtake locally born families </a:t>
            </a:r>
          </a:p>
          <a:p>
            <a:pPr marL="177800" indent="-177800"/>
            <a:endParaRPr lang="en-AU" sz="1600" dirty="0" smtClean="0">
              <a:latin typeface="Arial Narrow" pitchFamily="34" charset="0"/>
            </a:endParaRPr>
          </a:p>
          <a:p>
            <a:pPr marL="177800" indent="-177800">
              <a:buFont typeface="Courier New" pitchFamily="49" charset="0"/>
              <a:buChar char="o"/>
            </a:pPr>
            <a:r>
              <a:rPr lang="en-US" sz="1600" dirty="0" smtClean="0">
                <a:latin typeface="Arial Narrow" pitchFamily="34" charset="0"/>
              </a:rPr>
              <a:t>Support from AFL Vic and the AFL Multicultural Program in the form of information sheets, cultural Awareness training and general advice. </a:t>
            </a:r>
          </a:p>
          <a:p>
            <a:pPr marL="177800" indent="-177800">
              <a:buFont typeface="Courier New" pitchFamily="49" charset="0"/>
              <a:buChar char="o"/>
            </a:pPr>
            <a:endParaRPr lang="en-US" sz="1600" dirty="0" smtClean="0">
              <a:latin typeface="Arial Narrow" pitchFamily="34" charset="0"/>
            </a:endParaRPr>
          </a:p>
          <a:p>
            <a:pPr marL="177800" indent="-177800">
              <a:buFont typeface="Courier New" pitchFamily="49" charset="0"/>
              <a:buChar char="o"/>
            </a:pPr>
            <a:r>
              <a:rPr lang="en-US" sz="1600" dirty="0" smtClean="0">
                <a:latin typeface="Arial Narrow" pitchFamily="34" charset="0"/>
              </a:rPr>
              <a:t>Where possible, try to introduce yourself to a Bulldogs Friendly School, a list of schools being visited is available on request.</a:t>
            </a:r>
          </a:p>
          <a:p>
            <a:endParaRPr lang="en-US" sz="1600" dirty="0" smtClean="0">
              <a:latin typeface="Arial Narrow" pitchFamily="34" charset="0"/>
            </a:endParaRPr>
          </a:p>
          <a:p>
            <a:pPr marL="177800" indent="-177800">
              <a:buFont typeface="Courier New" pitchFamily="49" charset="0"/>
              <a:buChar char="o"/>
            </a:pPr>
            <a:r>
              <a:rPr lang="en-US" sz="1600" dirty="0" smtClean="0">
                <a:latin typeface="Arial Narrow" pitchFamily="34" charset="0"/>
              </a:rPr>
              <a:t>Multicultural Australians spending has doubled since 1991 and is now $60 billion a year. </a:t>
            </a:r>
            <a:endParaRPr lang="en-AU" sz="1600" dirty="0" smtClean="0">
              <a:latin typeface="Arial Narrow" pitchFamily="34" charset="0"/>
            </a:endParaRPr>
          </a:p>
          <a:p>
            <a:pPr marL="177800" indent="-177800"/>
            <a:endParaRPr lang="en-AU" sz="1600" dirty="0" smtClean="0">
              <a:latin typeface="Arial Narrow" pitchFamily="34" charset="0"/>
            </a:endParaRPr>
          </a:p>
          <a:p>
            <a:pPr marL="177800" indent="-177800"/>
            <a:endParaRPr lang="en-AU" sz="1600" dirty="0" smtClean="0">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500034" y="500042"/>
            <a:ext cx="6172200" cy="396875"/>
          </a:xfrm>
          <a:prstGeom prst="rect">
            <a:avLst/>
          </a:prstGeom>
          <a:noFill/>
          <a:ln w="9525">
            <a:noFill/>
            <a:miter lim="800000"/>
            <a:headEnd/>
            <a:tailEnd/>
          </a:ln>
        </p:spPr>
        <p:txBody>
          <a:bodyPr>
            <a:spAutoFit/>
          </a:bodyPr>
          <a:lstStyle/>
          <a:p>
            <a:pPr>
              <a:spcBef>
                <a:spcPct val="50000"/>
              </a:spcBef>
            </a:pPr>
            <a:r>
              <a:rPr lang="en-US" sz="2000" b="1" dirty="0" smtClean="0">
                <a:solidFill>
                  <a:srgbClr val="2E4175"/>
                </a:solidFill>
                <a:latin typeface="Arial Narrow" pitchFamily="34" charset="0"/>
              </a:rPr>
              <a:t>CONTACT DETAILS </a:t>
            </a:r>
            <a:endParaRPr lang="en-US" sz="2000" dirty="0">
              <a:solidFill>
                <a:srgbClr val="2E4175"/>
              </a:solidFill>
              <a:latin typeface="Arial Narrow" pitchFamily="34" charset="0"/>
            </a:endParaRPr>
          </a:p>
        </p:txBody>
      </p:sp>
      <p:sp>
        <p:nvSpPr>
          <p:cNvPr id="12291" name="Text Box 7"/>
          <p:cNvSpPr txBox="1">
            <a:spLocks noChangeArrowheads="1"/>
          </p:cNvSpPr>
          <p:nvPr/>
        </p:nvSpPr>
        <p:spPr bwMode="auto">
          <a:xfrm>
            <a:off x="609600" y="1371600"/>
            <a:ext cx="6748463" cy="4524375"/>
          </a:xfrm>
          <a:prstGeom prst="rect">
            <a:avLst/>
          </a:prstGeom>
          <a:noFill/>
          <a:ln w="9525">
            <a:noFill/>
            <a:miter lim="800000"/>
            <a:headEnd/>
            <a:tailEnd/>
          </a:ln>
        </p:spPr>
        <p:txBody>
          <a:bodyPr>
            <a:spAutoFit/>
          </a:bodyPr>
          <a:lstStyle/>
          <a:p>
            <a:pPr>
              <a:spcBef>
                <a:spcPct val="50000"/>
              </a:spcBef>
            </a:pPr>
            <a:r>
              <a:rPr lang="en-US" sz="1200">
                <a:latin typeface="Arial Narrow" pitchFamily="34" charset="0"/>
              </a:rPr>
              <a:t/>
            </a:r>
            <a:br>
              <a:rPr lang="en-US" sz="1200">
                <a:latin typeface="Arial Narrow" pitchFamily="34" charset="0"/>
              </a:rPr>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endParaRPr lang="en-US" sz="1200"/>
          </a:p>
        </p:txBody>
      </p:sp>
      <p:sp>
        <p:nvSpPr>
          <p:cNvPr id="6" name="Text Box 7"/>
          <p:cNvSpPr txBox="1">
            <a:spLocks noChangeArrowheads="1"/>
          </p:cNvSpPr>
          <p:nvPr/>
        </p:nvSpPr>
        <p:spPr bwMode="auto">
          <a:xfrm>
            <a:off x="500034" y="1357298"/>
            <a:ext cx="3643338" cy="5355312"/>
          </a:xfrm>
          <a:prstGeom prst="rect">
            <a:avLst/>
          </a:prstGeom>
          <a:noFill/>
          <a:ln w="9525">
            <a:noFill/>
            <a:miter lim="800000"/>
            <a:headEnd/>
            <a:tailEnd/>
          </a:ln>
        </p:spPr>
        <p:txBody>
          <a:bodyPr wrap="square">
            <a:spAutoFit/>
          </a:bodyPr>
          <a:lstStyle/>
          <a:p>
            <a:pPr marL="355600" indent="-355600"/>
            <a:endParaRPr lang="en-AU" sz="1200" dirty="0">
              <a:latin typeface="Arial Narrow" pitchFamily="34" charset="0"/>
            </a:endParaRPr>
          </a:p>
          <a:p>
            <a:pPr marL="355600" indent="-355600"/>
            <a:endParaRPr lang="en-AU" sz="1200" dirty="0">
              <a:latin typeface="Arial Narrow" pitchFamily="34" charset="0"/>
            </a:endParaRPr>
          </a:p>
          <a:p>
            <a:pPr marL="355600" indent="-355600">
              <a:buFontTx/>
              <a:buBlip>
                <a:blip r:embed="rId4"/>
              </a:buBlip>
            </a:pPr>
            <a:endParaRPr lang="en-AU" sz="1200" dirty="0">
              <a:latin typeface="Arial Narrow" pitchFamily="34" charset="0"/>
            </a:endParaRPr>
          </a:p>
          <a:p>
            <a:pPr marL="355600" indent="-355600"/>
            <a:endParaRPr lang="en-AU" sz="1200" dirty="0">
              <a:latin typeface="Arial Narrow" pitchFamily="34" charset="0"/>
            </a:endParaRPr>
          </a:p>
          <a:p>
            <a:pPr marL="355600" indent="-355600">
              <a:buFontTx/>
              <a:buBlip>
                <a:blip r:embed="rId4"/>
              </a:buBlip>
            </a:pPr>
            <a:endParaRPr lang="en-AU" sz="1200" dirty="0">
              <a:latin typeface="Arial Narrow" pitchFamily="34" charset="0"/>
            </a:endParaRPr>
          </a:p>
          <a:p>
            <a:pPr marL="355600" indent="-355600">
              <a:spcBef>
                <a:spcPct val="50000"/>
              </a:spcBef>
            </a:pP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endParaRPr lang="en-US" sz="1200" dirty="0"/>
          </a:p>
        </p:txBody>
      </p:sp>
      <p:sp>
        <p:nvSpPr>
          <p:cNvPr id="5" name="Rectangle 4"/>
          <p:cNvSpPr>
            <a:spLocks noChangeArrowheads="1"/>
          </p:cNvSpPr>
          <p:nvPr/>
        </p:nvSpPr>
        <p:spPr bwMode="auto">
          <a:xfrm>
            <a:off x="571472" y="1214422"/>
            <a:ext cx="6929486" cy="2431435"/>
          </a:xfrm>
          <a:prstGeom prst="rect">
            <a:avLst/>
          </a:prstGeom>
          <a:noFill/>
          <a:ln w="9525">
            <a:noFill/>
            <a:miter lim="800000"/>
            <a:headEnd/>
            <a:tailEnd/>
          </a:ln>
        </p:spPr>
        <p:txBody>
          <a:bodyPr wrap="square">
            <a:spAutoFit/>
          </a:bodyPr>
          <a:lstStyle/>
          <a:p>
            <a:pPr marL="177800" indent="-177800" algn="ctr"/>
            <a:r>
              <a:rPr lang="en-AU" b="1" dirty="0" smtClean="0">
                <a:latin typeface="Arial Narrow" pitchFamily="34" charset="0"/>
              </a:rPr>
              <a:t>Nish Moses</a:t>
            </a:r>
          </a:p>
          <a:p>
            <a:pPr marL="177800" indent="-177800" algn="ctr"/>
            <a:r>
              <a:rPr lang="en-AU" i="1" dirty="0" smtClean="0">
                <a:latin typeface="Arial Narrow" pitchFamily="34" charset="0"/>
              </a:rPr>
              <a:t>AFL Schools and Youth Development Coordinator</a:t>
            </a:r>
          </a:p>
          <a:p>
            <a:pPr marL="177800" indent="-177800" algn="ctr"/>
            <a:r>
              <a:rPr lang="en-AU" dirty="0" smtClean="0">
                <a:latin typeface="Arial Narrow" pitchFamily="34" charset="0"/>
              </a:rPr>
              <a:t>Western Bulldogs</a:t>
            </a:r>
          </a:p>
          <a:p>
            <a:pPr marL="177800" indent="-177800" algn="ctr"/>
            <a:r>
              <a:rPr lang="en-AU" dirty="0" smtClean="0">
                <a:latin typeface="Arial Narrow" pitchFamily="34" charset="0"/>
              </a:rPr>
              <a:t>Phone: 9680 6166</a:t>
            </a:r>
          </a:p>
          <a:p>
            <a:pPr marL="177800" indent="-177800" algn="ctr"/>
            <a:r>
              <a:rPr lang="en-AU" dirty="0" smtClean="0">
                <a:latin typeface="Arial Narrow" pitchFamily="34" charset="0"/>
              </a:rPr>
              <a:t>E-Mail: nish.moses@westernbulldogs.com.au</a:t>
            </a:r>
          </a:p>
          <a:p>
            <a:pPr marL="177800" indent="-177800">
              <a:buFontTx/>
              <a:buBlip>
                <a:blip r:embed="rId5"/>
              </a:buBlip>
            </a:pPr>
            <a:endParaRPr lang="en-AU" sz="1600" dirty="0" smtClean="0">
              <a:latin typeface="Arial Narrow" pitchFamily="34" charset="0"/>
            </a:endParaRPr>
          </a:p>
          <a:p>
            <a:pPr marL="177800" indent="-177800"/>
            <a:endParaRPr lang="en-AU" sz="1600" dirty="0" smtClean="0">
              <a:latin typeface="Arial Narrow" pitchFamily="34" charset="0"/>
            </a:endParaRPr>
          </a:p>
        </p:txBody>
      </p:sp>
      <p:pic>
        <p:nvPicPr>
          <p:cNvPr id="7" name="Picture 7" descr="1B7I9905.JPG"/>
          <p:cNvPicPr>
            <a:picLocks noChangeAspect="1"/>
          </p:cNvPicPr>
          <p:nvPr/>
        </p:nvPicPr>
        <p:blipFill>
          <a:blip r:embed="rId6" cstate="print"/>
          <a:srcRect/>
          <a:stretch>
            <a:fillRect/>
          </a:stretch>
        </p:blipFill>
        <p:spPr bwMode="auto">
          <a:xfrm>
            <a:off x="1928794" y="3429000"/>
            <a:ext cx="4572005" cy="277792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ext Box 6"/>
          <p:cNvSpPr txBox="1">
            <a:spLocks noChangeArrowheads="1"/>
          </p:cNvSpPr>
          <p:nvPr/>
        </p:nvSpPr>
        <p:spPr bwMode="auto">
          <a:xfrm>
            <a:off x="714348" y="642918"/>
            <a:ext cx="6172200" cy="400050"/>
          </a:xfrm>
          <a:prstGeom prst="rect">
            <a:avLst/>
          </a:prstGeom>
          <a:noFill/>
          <a:ln w="9525">
            <a:noFill/>
            <a:miter lim="800000"/>
            <a:headEnd/>
            <a:tailEnd/>
          </a:ln>
        </p:spPr>
        <p:txBody>
          <a:bodyPr>
            <a:spAutoFit/>
          </a:bodyPr>
          <a:lstStyle/>
          <a:p>
            <a:pPr>
              <a:spcBef>
                <a:spcPct val="50000"/>
              </a:spcBef>
            </a:pPr>
            <a:r>
              <a:rPr lang="en-US" sz="2000" b="1" dirty="0" smtClean="0">
                <a:solidFill>
                  <a:srgbClr val="2E4175"/>
                </a:solidFill>
                <a:latin typeface="Arial Narrow" pitchFamily="34" charset="0"/>
              </a:rPr>
              <a:t>THE </a:t>
            </a:r>
            <a:r>
              <a:rPr lang="en-US" sz="2000" b="1" dirty="0">
                <a:solidFill>
                  <a:srgbClr val="2E4175"/>
                </a:solidFill>
                <a:latin typeface="Arial Narrow" pitchFamily="34" charset="0"/>
              </a:rPr>
              <a:t>COMMUNITY </a:t>
            </a:r>
            <a:r>
              <a:rPr lang="en-US" sz="2000" b="1" dirty="0" smtClean="0">
                <a:solidFill>
                  <a:srgbClr val="2E4175"/>
                </a:solidFill>
                <a:latin typeface="Arial Narrow" pitchFamily="34" charset="0"/>
              </a:rPr>
              <a:t>CLUB</a:t>
            </a:r>
            <a:endParaRPr lang="en-US" sz="2000" b="1" dirty="0">
              <a:solidFill>
                <a:srgbClr val="2E4175"/>
              </a:solidFill>
              <a:latin typeface="Arial Narrow" pitchFamily="34" charset="0"/>
            </a:endParaRPr>
          </a:p>
        </p:txBody>
      </p:sp>
      <p:sp>
        <p:nvSpPr>
          <p:cNvPr id="4099" name="Text Box 7"/>
          <p:cNvSpPr txBox="1">
            <a:spLocks noChangeArrowheads="1"/>
          </p:cNvSpPr>
          <p:nvPr/>
        </p:nvSpPr>
        <p:spPr bwMode="auto">
          <a:xfrm>
            <a:off x="642938" y="1500188"/>
            <a:ext cx="6629400" cy="4524375"/>
          </a:xfrm>
          <a:prstGeom prst="rect">
            <a:avLst/>
          </a:prstGeom>
          <a:noFill/>
          <a:ln w="9525">
            <a:noFill/>
            <a:miter lim="800000"/>
            <a:headEnd/>
            <a:tailEnd/>
          </a:ln>
        </p:spPr>
        <p:txBody>
          <a:bodyPr>
            <a:spAutoFit/>
          </a:bodyPr>
          <a:lstStyle/>
          <a:p>
            <a:pPr>
              <a:spcBef>
                <a:spcPct val="50000"/>
              </a:spcBef>
            </a:pPr>
            <a:r>
              <a:rPr lang="en-US" sz="1200">
                <a:latin typeface="Arial Narrow" pitchFamily="34" charset="0"/>
              </a:rPr>
              <a:t/>
            </a:r>
            <a:br>
              <a:rPr lang="en-US" sz="1200">
                <a:latin typeface="Arial Narrow" pitchFamily="34" charset="0"/>
              </a:rPr>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endParaRPr lang="en-US" sz="1200"/>
          </a:p>
        </p:txBody>
      </p:sp>
      <p:sp>
        <p:nvSpPr>
          <p:cNvPr id="4100" name="Rectangle 4"/>
          <p:cNvSpPr>
            <a:spLocks noChangeArrowheads="1"/>
          </p:cNvSpPr>
          <p:nvPr/>
        </p:nvSpPr>
        <p:spPr bwMode="auto">
          <a:xfrm>
            <a:off x="714348" y="2000240"/>
            <a:ext cx="4286280" cy="4031873"/>
          </a:xfrm>
          <a:prstGeom prst="rect">
            <a:avLst/>
          </a:prstGeom>
          <a:noFill/>
          <a:ln w="9525">
            <a:noFill/>
            <a:miter lim="800000"/>
            <a:headEnd/>
            <a:tailEnd/>
          </a:ln>
        </p:spPr>
        <p:txBody>
          <a:bodyPr wrap="square">
            <a:spAutoFit/>
          </a:bodyPr>
          <a:lstStyle/>
          <a:p>
            <a:pPr marL="450850" indent="-450850">
              <a:buFont typeface="Courier New" pitchFamily="49" charset="0"/>
              <a:buChar char="o"/>
            </a:pPr>
            <a:r>
              <a:rPr lang="en-AU" sz="1600" dirty="0" smtClean="0">
                <a:latin typeface="Arial Narrow" pitchFamily="34" charset="0"/>
              </a:rPr>
              <a:t>To introduce Culturally and Linguistically Diverse (CALD) populations to Australian culture through Football and the Western Bulldogs</a:t>
            </a:r>
          </a:p>
          <a:p>
            <a:pPr marL="450850" indent="-450850">
              <a:buFont typeface="Courier New" pitchFamily="49" charset="0"/>
              <a:buChar char="o"/>
            </a:pPr>
            <a:endParaRPr lang="en-AU" sz="1600" dirty="0" smtClean="0">
              <a:latin typeface="Arial Narrow" pitchFamily="34" charset="0"/>
            </a:endParaRPr>
          </a:p>
          <a:p>
            <a:pPr marL="450850" indent="-450850">
              <a:buFont typeface="Courier New" pitchFamily="49" charset="0"/>
              <a:buChar char="o"/>
            </a:pPr>
            <a:r>
              <a:rPr lang="en-AU" sz="1600" dirty="0" smtClean="0">
                <a:latin typeface="Arial Narrow" pitchFamily="34" charset="0"/>
              </a:rPr>
              <a:t>To engage communities in active Football programs and become fans of the AFL and Western Bulldogs</a:t>
            </a:r>
          </a:p>
          <a:p>
            <a:pPr marL="450850" indent="-450850">
              <a:buFont typeface="Courier New" pitchFamily="49" charset="0"/>
              <a:buChar char="o"/>
            </a:pPr>
            <a:endParaRPr lang="en-AU" sz="1600" dirty="0" smtClean="0">
              <a:latin typeface="Arial Narrow" pitchFamily="34" charset="0"/>
            </a:endParaRPr>
          </a:p>
          <a:p>
            <a:pPr marL="450850" indent="-450850">
              <a:buFont typeface="Courier New" pitchFamily="49" charset="0"/>
              <a:buChar char="o"/>
            </a:pPr>
            <a:r>
              <a:rPr lang="en-AU" sz="1600" dirty="0" smtClean="0">
                <a:latin typeface="Arial Narrow" pitchFamily="34" charset="0"/>
              </a:rPr>
              <a:t>To influence community leagues, clubs and AusKick Centres to embrace multicultural diversity</a:t>
            </a:r>
          </a:p>
          <a:p>
            <a:pPr marL="450850" indent="-450850">
              <a:buFont typeface="Courier New" pitchFamily="49" charset="0"/>
              <a:buChar char="o"/>
            </a:pPr>
            <a:endParaRPr lang="en-AU" sz="1600" dirty="0" smtClean="0">
              <a:latin typeface="Arial Narrow" pitchFamily="34" charset="0"/>
            </a:endParaRPr>
          </a:p>
          <a:p>
            <a:pPr marL="450850" indent="-450850">
              <a:buFont typeface="Courier New" pitchFamily="49" charset="0"/>
              <a:buChar char="o"/>
            </a:pPr>
            <a:r>
              <a:rPr lang="en-AU" sz="1600" dirty="0" smtClean="0">
                <a:latin typeface="Arial Narrow" pitchFamily="34" charset="0"/>
              </a:rPr>
              <a:t>To reach out to the local community and get them active and impacting their community in a positive way. </a:t>
            </a:r>
          </a:p>
          <a:p>
            <a:pPr marL="177800" indent="-177800"/>
            <a:endParaRPr lang="en-AU" sz="1600" dirty="0" smtClean="0">
              <a:latin typeface="Arial Narrow" pitchFamily="34" charset="0"/>
            </a:endParaRPr>
          </a:p>
        </p:txBody>
      </p:sp>
      <p:pic>
        <p:nvPicPr>
          <p:cNvPr id="4103" name="Picture 5" descr="Werribee SC 010.jpg"/>
          <p:cNvPicPr>
            <a:picLocks noChangeAspect="1"/>
          </p:cNvPicPr>
          <p:nvPr/>
        </p:nvPicPr>
        <p:blipFill>
          <a:blip r:embed="rId4" cstate="print"/>
          <a:srcRect l="35532" t="21065" r="5693" b="7803"/>
          <a:stretch>
            <a:fillRect/>
          </a:stretch>
        </p:blipFill>
        <p:spPr bwMode="auto">
          <a:xfrm>
            <a:off x="5286380" y="2285992"/>
            <a:ext cx="2814930" cy="2571768"/>
          </a:xfrm>
          <a:prstGeom prst="rect">
            <a:avLst/>
          </a:prstGeom>
          <a:noFill/>
          <a:ln w="9525">
            <a:noFill/>
            <a:miter lim="800000"/>
            <a:headEnd/>
            <a:tailEnd/>
          </a:ln>
        </p:spPr>
      </p:pic>
      <p:sp>
        <p:nvSpPr>
          <p:cNvPr id="10" name="Text Box 6"/>
          <p:cNvSpPr txBox="1">
            <a:spLocks noChangeArrowheads="1"/>
          </p:cNvSpPr>
          <p:nvPr/>
        </p:nvSpPr>
        <p:spPr bwMode="auto">
          <a:xfrm>
            <a:off x="785786" y="1285860"/>
            <a:ext cx="6172200" cy="400050"/>
          </a:xfrm>
          <a:prstGeom prst="rect">
            <a:avLst/>
          </a:prstGeom>
          <a:noFill/>
          <a:ln w="9525">
            <a:noFill/>
            <a:miter lim="800000"/>
            <a:headEnd/>
            <a:tailEnd/>
          </a:ln>
        </p:spPr>
        <p:txBody>
          <a:bodyPr>
            <a:spAutoFit/>
          </a:bodyPr>
          <a:lstStyle/>
          <a:p>
            <a:pPr>
              <a:spcBef>
                <a:spcPct val="50000"/>
              </a:spcBef>
            </a:pPr>
            <a:r>
              <a:rPr lang="en-US" sz="2000" b="1" dirty="0" smtClean="0">
                <a:solidFill>
                  <a:srgbClr val="2E4175"/>
                </a:solidFill>
                <a:latin typeface="Arial Narrow" pitchFamily="34" charset="0"/>
              </a:rPr>
              <a:t>Our aims are:</a:t>
            </a:r>
            <a:endParaRPr lang="en-US" sz="2000" b="1" dirty="0">
              <a:solidFill>
                <a:srgbClr val="2E4175"/>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714348" y="642918"/>
            <a:ext cx="6172200" cy="396875"/>
          </a:xfrm>
          <a:prstGeom prst="rect">
            <a:avLst/>
          </a:prstGeom>
          <a:noFill/>
          <a:ln w="9525">
            <a:noFill/>
            <a:miter lim="800000"/>
            <a:headEnd/>
            <a:tailEnd/>
          </a:ln>
        </p:spPr>
        <p:txBody>
          <a:bodyPr>
            <a:spAutoFit/>
          </a:bodyPr>
          <a:lstStyle/>
          <a:p>
            <a:pPr>
              <a:spcBef>
                <a:spcPct val="50000"/>
              </a:spcBef>
            </a:pPr>
            <a:r>
              <a:rPr lang="en-US" sz="2000" b="1" dirty="0" smtClean="0">
                <a:solidFill>
                  <a:srgbClr val="2E4175"/>
                </a:solidFill>
                <a:latin typeface="Arial Narrow" pitchFamily="34" charset="0"/>
              </a:rPr>
              <a:t>THE WEST’S DIVERSITY</a:t>
            </a:r>
            <a:endParaRPr lang="en-US" sz="2000" b="1" dirty="0">
              <a:solidFill>
                <a:srgbClr val="2E4175"/>
              </a:solidFill>
              <a:latin typeface="Arial Narrow" pitchFamily="34" charset="0"/>
            </a:endParaRPr>
          </a:p>
        </p:txBody>
      </p:sp>
      <p:sp>
        <p:nvSpPr>
          <p:cNvPr id="3075" name="Text Box 7"/>
          <p:cNvSpPr txBox="1">
            <a:spLocks noChangeArrowheads="1"/>
          </p:cNvSpPr>
          <p:nvPr/>
        </p:nvSpPr>
        <p:spPr bwMode="auto">
          <a:xfrm>
            <a:off x="609600" y="1371600"/>
            <a:ext cx="6629400" cy="5632450"/>
          </a:xfrm>
          <a:prstGeom prst="rect">
            <a:avLst/>
          </a:prstGeom>
          <a:noFill/>
          <a:ln w="9525">
            <a:noFill/>
            <a:miter lim="800000"/>
            <a:headEnd/>
            <a:tailEnd/>
          </a:ln>
        </p:spPr>
        <p:txBody>
          <a:bodyPr>
            <a:spAutoFit/>
          </a:bodyPr>
          <a:lstStyle/>
          <a:p>
            <a:pPr>
              <a:spcBef>
                <a:spcPct val="50000"/>
              </a:spcBef>
              <a:defRPr/>
            </a:pPr>
            <a:endParaRPr lang="en-AU" sz="1200" dirty="0">
              <a:latin typeface="Arial Narrow" pitchFamily="34" charset="0"/>
            </a:endParaRPr>
          </a:p>
          <a:p>
            <a:pPr>
              <a:spcBef>
                <a:spcPct val="50000"/>
              </a:spcBef>
              <a:defRPr/>
            </a:pPr>
            <a:endParaRPr lang="en-AU" sz="1200" dirty="0">
              <a:latin typeface="Arial Narrow" pitchFamily="34" charset="0"/>
            </a:endParaRPr>
          </a:p>
          <a:p>
            <a:pPr marL="266700" indent="-266700">
              <a:spcBef>
                <a:spcPct val="50000"/>
              </a:spcBef>
              <a:defRPr/>
            </a:pPr>
            <a:endParaRPr lang="en-AU" sz="1200" dirty="0">
              <a:latin typeface="Arial Narrow" pitchFamily="34" charset="0"/>
            </a:endParaRPr>
          </a:p>
          <a:p>
            <a:pPr marL="266700" indent="-266700">
              <a:spcBef>
                <a:spcPct val="50000"/>
              </a:spcBef>
              <a:defRPr/>
            </a:pPr>
            <a:endParaRPr lang="en-AU" sz="1200" dirty="0">
              <a:latin typeface="Arial Narrow" pitchFamily="34" charset="0"/>
            </a:endParaRPr>
          </a:p>
          <a:p>
            <a:pPr>
              <a:spcBef>
                <a:spcPct val="50000"/>
              </a:spcBef>
              <a:defRPr/>
            </a:pPr>
            <a:r>
              <a:rPr lang="en-US" sz="1200" dirty="0">
                <a:latin typeface="Arial Narrow" pitchFamily="34" charset="0"/>
              </a:rPr>
              <a:t/>
            </a:r>
            <a:br>
              <a:rPr lang="en-US" sz="1200" dirty="0">
                <a:latin typeface="Arial Narrow" pitchFamily="34" charset="0"/>
              </a:rPr>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endParaRPr lang="en-US" sz="1200" dirty="0"/>
          </a:p>
        </p:txBody>
      </p:sp>
      <p:graphicFrame>
        <p:nvGraphicFramePr>
          <p:cNvPr id="8" name="Object 223"/>
          <p:cNvGraphicFramePr>
            <a:graphicFrameLocks noChangeAspect="1"/>
          </p:cNvGraphicFramePr>
          <p:nvPr/>
        </p:nvGraphicFramePr>
        <p:xfrm>
          <a:off x="428596" y="1428736"/>
          <a:ext cx="7131150" cy="4429156"/>
        </p:xfrm>
        <a:graphic>
          <a:graphicData uri="http://schemas.openxmlformats.org/presentationml/2006/ole">
            <mc:AlternateContent xmlns:mc="http://schemas.openxmlformats.org/markup-compatibility/2006">
              <mc:Choice xmlns:v="urn:schemas-microsoft-com:vml" Requires="v">
                <p:oleObj spid="_x0000_s1042" name="Chart" r:id="rId6" imgW="6705752" imgH="3105302" progId="Excel.Sheet.8">
                  <p:embed/>
                </p:oleObj>
              </mc:Choice>
              <mc:Fallback>
                <p:oleObj name="Chart" r:id="rId6" imgW="6705752" imgH="3105302" progId="Excel.Sheet.8">
                  <p:embed/>
                  <p:pic>
                    <p:nvPicPr>
                      <p:cNvPr id="0" name="Object 223"/>
                      <p:cNvPicPr>
                        <a:picLocks noRot="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596" y="1428736"/>
                        <a:ext cx="7131150" cy="4429156"/>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9" name="Line 226"/>
          <p:cNvSpPr>
            <a:spLocks noChangeShapeType="1"/>
          </p:cNvSpPr>
          <p:nvPr/>
        </p:nvSpPr>
        <p:spPr bwMode="auto">
          <a:xfrm>
            <a:off x="1428728" y="4357694"/>
            <a:ext cx="4458295" cy="23812"/>
          </a:xfrm>
          <a:prstGeom prst="line">
            <a:avLst/>
          </a:prstGeom>
          <a:noFill/>
          <a:ln w="25400" cap="rnd">
            <a:solidFill>
              <a:srgbClr val="FFFF00"/>
            </a:solidFill>
            <a:prstDash val="sysDot"/>
            <a:round/>
            <a:headEnd/>
            <a:tailEnd/>
          </a:ln>
        </p:spPr>
        <p:txBody>
          <a:bodyPr/>
          <a:lstStyle/>
          <a:p>
            <a:endParaRPr lang="en-AU"/>
          </a:p>
        </p:txBody>
      </p:sp>
      <p:sp>
        <p:nvSpPr>
          <p:cNvPr id="10" name="Line 224"/>
          <p:cNvSpPr>
            <a:spLocks noChangeShapeType="1"/>
          </p:cNvSpPr>
          <p:nvPr/>
        </p:nvSpPr>
        <p:spPr bwMode="auto">
          <a:xfrm flipV="1">
            <a:off x="1357290" y="4000504"/>
            <a:ext cx="4489197" cy="14287"/>
          </a:xfrm>
          <a:prstGeom prst="line">
            <a:avLst/>
          </a:prstGeom>
          <a:noFill/>
          <a:ln w="28575">
            <a:solidFill>
              <a:srgbClr val="000080"/>
            </a:solidFill>
            <a:prstDash val="sysDot"/>
            <a:round/>
            <a:headEnd/>
            <a:tailEnd/>
          </a:ln>
        </p:spPr>
        <p:txBody>
          <a:bodyPr/>
          <a:lstStyle/>
          <a:p>
            <a:endParaRPr lang="en-AU"/>
          </a:p>
        </p:txBody>
      </p:sp>
      <p:sp>
        <p:nvSpPr>
          <p:cNvPr id="11" name="Line 225"/>
          <p:cNvSpPr>
            <a:spLocks noChangeShapeType="1"/>
          </p:cNvSpPr>
          <p:nvPr/>
        </p:nvSpPr>
        <p:spPr bwMode="auto">
          <a:xfrm>
            <a:off x="1357290" y="3643314"/>
            <a:ext cx="4479365" cy="26987"/>
          </a:xfrm>
          <a:prstGeom prst="line">
            <a:avLst/>
          </a:prstGeom>
          <a:noFill/>
          <a:ln w="25400" cap="rnd">
            <a:solidFill>
              <a:srgbClr val="800000"/>
            </a:solidFill>
            <a:prstDash val="sysDot"/>
            <a:round/>
            <a:headEnd/>
            <a:tailEnd/>
          </a:ln>
        </p:spPr>
        <p:txBody>
          <a:bodyPr/>
          <a:lstStyle/>
          <a:p>
            <a:endParaRPr lang="en-AU"/>
          </a:p>
        </p:txBody>
      </p:sp>
      <p:sp>
        <p:nvSpPr>
          <p:cNvPr id="12" name="Text Box 227"/>
          <p:cNvSpPr txBox="1">
            <a:spLocks noChangeArrowheads="1"/>
          </p:cNvSpPr>
          <p:nvPr/>
        </p:nvSpPr>
        <p:spPr bwMode="auto">
          <a:xfrm>
            <a:off x="6143636" y="3143248"/>
            <a:ext cx="1357322" cy="1143008"/>
          </a:xfrm>
          <a:prstGeom prst="rect">
            <a:avLst/>
          </a:prstGeom>
          <a:solidFill>
            <a:srgbClr val="FFFFFF"/>
          </a:solidFill>
          <a:ln w="9525">
            <a:solidFill>
              <a:srgbClr val="000000"/>
            </a:solidFill>
            <a:miter lim="800000"/>
            <a:headEnd/>
            <a:tailEnd/>
          </a:ln>
        </p:spPr>
        <p:txBody>
          <a:bodyPr/>
          <a:lstStyle/>
          <a:p>
            <a:r>
              <a:rPr lang="en-AU" sz="1000" dirty="0">
                <a:solidFill>
                  <a:srgbClr val="C00000"/>
                </a:solidFill>
                <a:latin typeface="Arial Narrow" pitchFamily="34" charset="0"/>
              </a:rPr>
              <a:t>VIC % LOTE spoken at home</a:t>
            </a:r>
          </a:p>
          <a:p>
            <a:endParaRPr lang="en-AU" sz="1000" dirty="0">
              <a:solidFill>
                <a:schemeClr val="accent2"/>
              </a:solidFill>
              <a:latin typeface="Arial Narrow" pitchFamily="34" charset="0"/>
            </a:endParaRPr>
          </a:p>
          <a:p>
            <a:r>
              <a:rPr lang="en-AU" sz="1000" dirty="0">
                <a:solidFill>
                  <a:schemeClr val="accent2"/>
                </a:solidFill>
                <a:latin typeface="Arial Narrow" pitchFamily="34" charset="0"/>
              </a:rPr>
              <a:t>VIC% Born Overseas</a:t>
            </a:r>
          </a:p>
          <a:p>
            <a:endParaRPr lang="en-AU" sz="1000" dirty="0">
              <a:solidFill>
                <a:schemeClr val="accent2"/>
              </a:solidFill>
              <a:latin typeface="Arial Narrow" pitchFamily="34" charset="0"/>
            </a:endParaRPr>
          </a:p>
          <a:p>
            <a:r>
              <a:rPr lang="en-AU" sz="1000" dirty="0">
                <a:solidFill>
                  <a:srgbClr val="FFC000"/>
                </a:solidFill>
                <a:latin typeface="Arial Narrow" pitchFamily="34" charset="0"/>
              </a:rPr>
              <a:t>VIC % OSB NMESC</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714348" y="642918"/>
            <a:ext cx="6172200" cy="396875"/>
          </a:xfrm>
          <a:prstGeom prst="rect">
            <a:avLst/>
          </a:prstGeom>
          <a:noFill/>
          <a:ln w="9525">
            <a:noFill/>
            <a:miter lim="800000"/>
            <a:headEnd/>
            <a:tailEnd/>
          </a:ln>
        </p:spPr>
        <p:txBody>
          <a:bodyPr>
            <a:spAutoFit/>
          </a:bodyPr>
          <a:lstStyle/>
          <a:p>
            <a:pPr>
              <a:spcBef>
                <a:spcPct val="50000"/>
              </a:spcBef>
            </a:pPr>
            <a:r>
              <a:rPr lang="en-US" sz="2000" b="1" dirty="0" smtClean="0">
                <a:solidFill>
                  <a:srgbClr val="2E4175"/>
                </a:solidFill>
                <a:latin typeface="Arial Narrow" pitchFamily="34" charset="0"/>
              </a:rPr>
              <a:t>THE WEST’S CHALLENGE</a:t>
            </a:r>
            <a:endParaRPr lang="en-US" sz="2000" b="1" dirty="0">
              <a:solidFill>
                <a:srgbClr val="2E4175"/>
              </a:solidFill>
              <a:latin typeface="Arial Narrow" pitchFamily="34" charset="0"/>
            </a:endParaRPr>
          </a:p>
        </p:txBody>
      </p:sp>
      <p:sp>
        <p:nvSpPr>
          <p:cNvPr id="3075" name="Text Box 7"/>
          <p:cNvSpPr txBox="1">
            <a:spLocks noChangeArrowheads="1"/>
          </p:cNvSpPr>
          <p:nvPr/>
        </p:nvSpPr>
        <p:spPr bwMode="auto">
          <a:xfrm>
            <a:off x="609600" y="1371600"/>
            <a:ext cx="6629400" cy="5632450"/>
          </a:xfrm>
          <a:prstGeom prst="rect">
            <a:avLst/>
          </a:prstGeom>
          <a:noFill/>
          <a:ln w="9525">
            <a:noFill/>
            <a:miter lim="800000"/>
            <a:headEnd/>
            <a:tailEnd/>
          </a:ln>
        </p:spPr>
        <p:txBody>
          <a:bodyPr>
            <a:spAutoFit/>
          </a:bodyPr>
          <a:lstStyle/>
          <a:p>
            <a:pPr>
              <a:spcBef>
                <a:spcPct val="50000"/>
              </a:spcBef>
              <a:defRPr/>
            </a:pPr>
            <a:endParaRPr lang="en-AU" sz="1200" dirty="0">
              <a:latin typeface="Arial Narrow" pitchFamily="34" charset="0"/>
            </a:endParaRPr>
          </a:p>
          <a:p>
            <a:pPr>
              <a:spcBef>
                <a:spcPct val="50000"/>
              </a:spcBef>
              <a:defRPr/>
            </a:pPr>
            <a:endParaRPr lang="en-AU" sz="1200" dirty="0">
              <a:latin typeface="Arial Narrow" pitchFamily="34" charset="0"/>
            </a:endParaRPr>
          </a:p>
          <a:p>
            <a:pPr marL="266700" indent="-266700">
              <a:spcBef>
                <a:spcPct val="50000"/>
              </a:spcBef>
              <a:defRPr/>
            </a:pPr>
            <a:endParaRPr lang="en-AU" sz="1200" dirty="0">
              <a:latin typeface="Arial Narrow" pitchFamily="34" charset="0"/>
            </a:endParaRPr>
          </a:p>
          <a:p>
            <a:pPr marL="266700" indent="-266700">
              <a:spcBef>
                <a:spcPct val="50000"/>
              </a:spcBef>
              <a:defRPr/>
            </a:pPr>
            <a:endParaRPr lang="en-AU" sz="1200" dirty="0">
              <a:latin typeface="Arial Narrow" pitchFamily="34" charset="0"/>
            </a:endParaRPr>
          </a:p>
          <a:p>
            <a:pPr>
              <a:spcBef>
                <a:spcPct val="50000"/>
              </a:spcBef>
              <a:defRPr/>
            </a:pPr>
            <a:r>
              <a:rPr lang="en-US" sz="1200" dirty="0">
                <a:latin typeface="Arial Narrow" pitchFamily="34" charset="0"/>
              </a:rPr>
              <a:t/>
            </a:r>
            <a:br>
              <a:rPr lang="en-US" sz="1200" dirty="0">
                <a:latin typeface="Arial Narrow" pitchFamily="34" charset="0"/>
              </a:rPr>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endParaRPr lang="en-US" sz="1200" dirty="0"/>
          </a:p>
        </p:txBody>
      </p:sp>
      <p:sp>
        <p:nvSpPr>
          <p:cNvPr id="7" name="Text Box 7"/>
          <p:cNvSpPr txBox="1">
            <a:spLocks noChangeArrowheads="1"/>
          </p:cNvSpPr>
          <p:nvPr/>
        </p:nvSpPr>
        <p:spPr bwMode="auto">
          <a:xfrm>
            <a:off x="357158" y="1857364"/>
            <a:ext cx="4500594" cy="5201424"/>
          </a:xfrm>
          <a:prstGeom prst="rect">
            <a:avLst/>
          </a:prstGeom>
          <a:noFill/>
          <a:ln w="9525">
            <a:noFill/>
            <a:miter lim="800000"/>
            <a:headEnd/>
            <a:tailEnd/>
          </a:ln>
        </p:spPr>
        <p:txBody>
          <a:bodyPr wrap="square">
            <a:spAutoFit/>
          </a:bodyPr>
          <a:lstStyle/>
          <a:p>
            <a:pPr marL="355600" indent="-355600">
              <a:buFont typeface="Courier New" pitchFamily="49" charset="0"/>
              <a:buChar char="o"/>
              <a:defRPr/>
            </a:pPr>
            <a:r>
              <a:rPr lang="en-AU" sz="1600" dirty="0" smtClean="0">
                <a:latin typeface="Arial Narrow" pitchFamily="34" charset="0"/>
              </a:rPr>
              <a:t>Over 95 nationalities represented in the Western Region</a:t>
            </a:r>
          </a:p>
          <a:p>
            <a:pPr marL="355600" indent="-355600">
              <a:defRPr/>
            </a:pPr>
            <a:endParaRPr lang="en-AU" sz="1600" dirty="0" smtClean="0">
              <a:latin typeface="Arial Narrow" pitchFamily="34" charset="0"/>
            </a:endParaRPr>
          </a:p>
          <a:p>
            <a:pPr marL="355600" indent="-355600">
              <a:buFont typeface="Courier New" pitchFamily="49" charset="0"/>
              <a:buChar char="o"/>
              <a:defRPr/>
            </a:pPr>
            <a:r>
              <a:rPr lang="en-AU" sz="1600" dirty="0" smtClean="0">
                <a:latin typeface="Arial Narrow" pitchFamily="34" charset="0"/>
              </a:rPr>
              <a:t>Lower levels of education than other parts of metropolitan Melbourne.  School retention rates are also low and the west has the lowest rate of tertiary qualified graduates in metropolitan Melbourne</a:t>
            </a:r>
          </a:p>
          <a:p>
            <a:pPr marL="355600" indent="-355600">
              <a:buFont typeface="Courier New" pitchFamily="49" charset="0"/>
              <a:buChar char="o"/>
              <a:defRPr/>
            </a:pPr>
            <a:endParaRPr lang="en-AU" sz="1600" dirty="0" smtClean="0">
              <a:latin typeface="Arial Narrow" pitchFamily="34" charset="0"/>
            </a:endParaRPr>
          </a:p>
          <a:p>
            <a:pPr marL="355600" indent="-355600">
              <a:buFont typeface="Courier New" pitchFamily="49" charset="0"/>
              <a:buChar char="o"/>
              <a:defRPr/>
            </a:pPr>
            <a:r>
              <a:rPr lang="en-AU" sz="1600" dirty="0" smtClean="0">
                <a:latin typeface="Arial Narrow" pitchFamily="34" charset="0"/>
              </a:rPr>
              <a:t>The region has the highest rate of unemployment (about 25% higher than the state and metropolitan rates)</a:t>
            </a:r>
          </a:p>
          <a:p>
            <a:pPr marL="355600" indent="-355600">
              <a:buFont typeface="Courier New" pitchFamily="49" charset="0"/>
              <a:buChar char="o"/>
              <a:defRPr/>
            </a:pPr>
            <a:endParaRPr lang="en-AU" sz="1600" dirty="0" smtClean="0">
              <a:latin typeface="Arial Narrow" pitchFamily="34" charset="0"/>
            </a:endParaRPr>
          </a:p>
          <a:p>
            <a:pPr marL="355600" indent="-355600">
              <a:buFont typeface="Courier New" pitchFamily="49" charset="0"/>
              <a:buChar char="o"/>
              <a:defRPr/>
            </a:pPr>
            <a:r>
              <a:rPr lang="en-AU" sz="1600" dirty="0" smtClean="0">
                <a:latin typeface="Arial Narrow" pitchFamily="34" charset="0"/>
              </a:rPr>
              <a:t>The health of the Bulldogs Backyard population is poorer than other regions as evidenced by a number of indicators such as diabetes and obesity</a:t>
            </a:r>
          </a:p>
          <a:p>
            <a:pPr marL="355600" indent="-355600">
              <a:buFont typeface="Courier New" pitchFamily="49" charset="0"/>
              <a:buChar char="o"/>
              <a:defRPr/>
            </a:pPr>
            <a:endParaRPr lang="en-AU" sz="1600" dirty="0" smtClean="0">
              <a:latin typeface="Arial Narrow" pitchFamily="34" charset="0"/>
            </a:endParaRPr>
          </a:p>
          <a:p>
            <a:pPr marL="355600" indent="-355600">
              <a:buFont typeface="Courier New" pitchFamily="49" charset="0"/>
              <a:buChar char="o"/>
              <a:defRPr/>
            </a:pPr>
            <a:r>
              <a:rPr lang="en-AU" sz="1600" dirty="0" smtClean="0">
                <a:latin typeface="Arial Narrow" pitchFamily="34" charset="0"/>
              </a:rPr>
              <a:t>Females are not actively encouraged to participate in sport</a:t>
            </a:r>
          </a:p>
          <a:p>
            <a:pPr marL="355600" indent="-355600">
              <a:buFontTx/>
              <a:buChar char="-"/>
              <a:defRPr/>
            </a:pPr>
            <a:endParaRPr lang="en-US" sz="1600" dirty="0" smtClean="0"/>
          </a:p>
          <a:p>
            <a:pPr marL="355600" indent="-355600">
              <a:buFontTx/>
              <a:buChar char="-"/>
              <a:defRPr/>
            </a:pPr>
            <a:endParaRPr lang="en-AU" sz="1400" dirty="0" smtClean="0">
              <a:latin typeface="Arial Narrow" pitchFamily="34" charset="0"/>
            </a:endParaRPr>
          </a:p>
          <a:p>
            <a:pPr marL="355600" indent="-355600">
              <a:buFontTx/>
              <a:buChar char="-"/>
              <a:defRPr/>
            </a:pPr>
            <a:endParaRPr lang="en-US" sz="1400" dirty="0"/>
          </a:p>
        </p:txBody>
      </p:sp>
      <p:pic>
        <p:nvPicPr>
          <p:cNvPr id="5" name="Picture 4" descr="St Albans &amp; Brimbank SC visit 017.jpg"/>
          <p:cNvPicPr>
            <a:picLocks noChangeAspect="1"/>
          </p:cNvPicPr>
          <p:nvPr/>
        </p:nvPicPr>
        <p:blipFill>
          <a:blip r:embed="rId4" cstate="print"/>
          <a:stretch>
            <a:fillRect/>
          </a:stretch>
        </p:blipFill>
        <p:spPr>
          <a:xfrm>
            <a:off x="5143504" y="2428868"/>
            <a:ext cx="2857520" cy="2587942"/>
          </a:xfrm>
          <a:prstGeom prst="rect">
            <a:avLst/>
          </a:prstGeom>
        </p:spPr>
      </p:pic>
      <p:sp>
        <p:nvSpPr>
          <p:cNvPr id="6" name="TextBox 5"/>
          <p:cNvSpPr txBox="1"/>
          <p:nvPr/>
        </p:nvSpPr>
        <p:spPr>
          <a:xfrm>
            <a:off x="142844" y="1357298"/>
            <a:ext cx="8429652" cy="394467"/>
          </a:xfrm>
          <a:prstGeom prst="rect">
            <a:avLst/>
          </a:prstGeom>
          <a:noFill/>
        </p:spPr>
        <p:txBody>
          <a:bodyPr wrap="square" rtlCol="0">
            <a:spAutoFit/>
          </a:bodyPr>
          <a:lstStyle/>
          <a:p>
            <a:pPr>
              <a:lnSpc>
                <a:spcPct val="150000"/>
              </a:lnSpc>
              <a:defRPr/>
            </a:pPr>
            <a:r>
              <a:rPr lang="en-AU" sz="1500" b="1" dirty="0" smtClean="0">
                <a:latin typeface="Arial Narrow" pitchFamily="34" charset="0"/>
              </a:rPr>
              <a:t>The Western Region of Melbourne is an area of significant diversity and disadvantage as indicated by:</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714348" y="642918"/>
            <a:ext cx="6172200" cy="396875"/>
          </a:xfrm>
          <a:prstGeom prst="rect">
            <a:avLst/>
          </a:prstGeom>
          <a:noFill/>
          <a:ln w="9525">
            <a:noFill/>
            <a:miter lim="800000"/>
            <a:headEnd/>
            <a:tailEnd/>
          </a:ln>
        </p:spPr>
        <p:txBody>
          <a:bodyPr>
            <a:spAutoFit/>
          </a:bodyPr>
          <a:lstStyle/>
          <a:p>
            <a:pPr>
              <a:spcBef>
                <a:spcPct val="50000"/>
              </a:spcBef>
            </a:pPr>
            <a:r>
              <a:rPr lang="en-US" sz="2000" b="1" dirty="0">
                <a:solidFill>
                  <a:srgbClr val="2E4175"/>
                </a:solidFill>
                <a:latin typeface="Arial Narrow" pitchFamily="34" charset="0"/>
              </a:rPr>
              <a:t>OUR CHALLENGES</a:t>
            </a:r>
            <a:endParaRPr lang="en-US" sz="2000" dirty="0">
              <a:solidFill>
                <a:srgbClr val="2E4175"/>
              </a:solidFill>
              <a:latin typeface="Arial Narrow" pitchFamily="34" charset="0"/>
            </a:endParaRPr>
          </a:p>
        </p:txBody>
      </p:sp>
      <p:sp>
        <p:nvSpPr>
          <p:cNvPr id="8195" name="Text Box 7"/>
          <p:cNvSpPr txBox="1">
            <a:spLocks noChangeArrowheads="1"/>
          </p:cNvSpPr>
          <p:nvPr/>
        </p:nvSpPr>
        <p:spPr bwMode="auto">
          <a:xfrm>
            <a:off x="214282" y="1428736"/>
            <a:ext cx="6462713" cy="5693866"/>
          </a:xfrm>
          <a:prstGeom prst="rect">
            <a:avLst/>
          </a:prstGeom>
          <a:noFill/>
          <a:ln w="9525">
            <a:noFill/>
            <a:miter lim="800000"/>
            <a:headEnd/>
            <a:tailEnd/>
          </a:ln>
        </p:spPr>
        <p:txBody>
          <a:bodyPr>
            <a:spAutoFit/>
          </a:bodyPr>
          <a:lstStyle/>
          <a:p>
            <a:pPr marL="355600" indent="-355600"/>
            <a:r>
              <a:rPr lang="en-AU" sz="1600" b="1" dirty="0" smtClean="0">
                <a:latin typeface="Arial Narrow" pitchFamily="34" charset="0"/>
              </a:rPr>
              <a:t>Settlement Issues</a:t>
            </a:r>
          </a:p>
          <a:p>
            <a:pPr marL="355600" indent="-355600"/>
            <a:r>
              <a:rPr lang="en-AU" sz="1600" dirty="0" smtClean="0">
                <a:latin typeface="Arial Narrow" pitchFamily="34" charset="0"/>
              </a:rPr>
              <a:t>Learning English</a:t>
            </a:r>
          </a:p>
          <a:p>
            <a:pPr marL="355600" indent="-355600"/>
            <a:r>
              <a:rPr lang="en-AU" sz="1600" dirty="0" smtClean="0">
                <a:latin typeface="Arial Narrow" pitchFamily="34" charset="0"/>
              </a:rPr>
              <a:t>Restarting schooling or finding work</a:t>
            </a:r>
          </a:p>
          <a:p>
            <a:pPr marL="355600" indent="-355600"/>
            <a:r>
              <a:rPr lang="en-AU" sz="1600" dirty="0" smtClean="0">
                <a:latin typeface="Arial Narrow" pitchFamily="34" charset="0"/>
              </a:rPr>
              <a:t>Adjusting to a new culture</a:t>
            </a:r>
          </a:p>
          <a:p>
            <a:pPr marL="355600" indent="-355600"/>
            <a:r>
              <a:rPr lang="en-AU" sz="1600" dirty="0" smtClean="0">
                <a:latin typeface="Arial Narrow" pitchFamily="34" charset="0"/>
              </a:rPr>
              <a:t>Separation from extended family</a:t>
            </a:r>
          </a:p>
          <a:p>
            <a:pPr marL="355600" indent="-355600"/>
            <a:r>
              <a:rPr lang="en-AU" sz="1600" dirty="0" smtClean="0">
                <a:latin typeface="Arial Narrow" pitchFamily="34" charset="0"/>
              </a:rPr>
              <a:t>Navigating unfamiliar systems and environment</a:t>
            </a:r>
          </a:p>
          <a:p>
            <a:pPr marL="355600" indent="-355600"/>
            <a:r>
              <a:rPr lang="en-AU" sz="1600" dirty="0" smtClean="0">
                <a:latin typeface="Arial Narrow" pitchFamily="34" charset="0"/>
              </a:rPr>
              <a:t>Forging new social networks</a:t>
            </a:r>
          </a:p>
          <a:p>
            <a:pPr marL="355600" indent="-355600"/>
            <a:endParaRPr lang="en-AU" sz="1600" dirty="0" smtClean="0">
              <a:latin typeface="Arial Narrow" pitchFamily="34" charset="0"/>
            </a:endParaRPr>
          </a:p>
          <a:p>
            <a:pPr marL="355600" indent="-355600"/>
            <a:endParaRPr lang="en-AU" sz="1600" b="1" dirty="0" smtClean="0">
              <a:latin typeface="Arial Narrow" pitchFamily="34" charset="0"/>
            </a:endParaRPr>
          </a:p>
          <a:p>
            <a:pPr marL="355600" indent="-355600"/>
            <a:r>
              <a:rPr lang="en-AU" sz="1600" b="1" dirty="0" smtClean="0">
                <a:latin typeface="Arial Narrow" pitchFamily="34" charset="0"/>
              </a:rPr>
              <a:t>Barriers</a:t>
            </a:r>
          </a:p>
          <a:p>
            <a:pPr marL="355600" indent="-355600"/>
            <a:r>
              <a:rPr lang="en-AU" sz="1600" dirty="0" smtClean="0">
                <a:latin typeface="Arial Narrow" pitchFamily="34" charset="0"/>
              </a:rPr>
              <a:t>Unfamiliarity with the structure of sporting clubs and associations</a:t>
            </a:r>
          </a:p>
          <a:p>
            <a:pPr marL="355600" indent="-355600"/>
            <a:r>
              <a:rPr lang="en-AU" sz="1600" dirty="0" smtClean="0">
                <a:latin typeface="Arial Narrow" pitchFamily="34" charset="0"/>
              </a:rPr>
              <a:t>Language barriers</a:t>
            </a:r>
          </a:p>
          <a:p>
            <a:pPr marL="355600" indent="-355600"/>
            <a:r>
              <a:rPr lang="en-AU" sz="1600" dirty="0" smtClean="0">
                <a:latin typeface="Arial Narrow" pitchFamily="34" charset="0"/>
              </a:rPr>
              <a:t>Lack of priority given to sport by parents</a:t>
            </a:r>
          </a:p>
          <a:p>
            <a:pPr marL="355600" indent="-355600"/>
            <a:r>
              <a:rPr lang="en-AU" sz="1600" dirty="0" smtClean="0">
                <a:latin typeface="Arial Narrow" pitchFamily="34" charset="0"/>
              </a:rPr>
              <a:t>Lack of transport</a:t>
            </a:r>
          </a:p>
          <a:p>
            <a:pPr marL="355600" indent="-355600"/>
            <a:r>
              <a:rPr lang="en-AU" sz="1600" dirty="0" smtClean="0">
                <a:latin typeface="Arial Narrow" pitchFamily="34" charset="0"/>
              </a:rPr>
              <a:t>Fear of racism or discrimination</a:t>
            </a:r>
          </a:p>
          <a:p>
            <a:pPr marL="355600" indent="-355600"/>
            <a:r>
              <a:rPr lang="en-AU" sz="1600" dirty="0" smtClean="0">
                <a:latin typeface="Arial Narrow" pitchFamily="34" charset="0"/>
              </a:rPr>
              <a:t>Cost</a:t>
            </a: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endParaRPr lang="en-US" sz="1200" dirty="0"/>
          </a:p>
        </p:txBody>
      </p:sp>
      <p:pic>
        <p:nvPicPr>
          <p:cNvPr id="8" name="Picture 7" descr="DSCF1148.JPG"/>
          <p:cNvPicPr>
            <a:picLocks noChangeAspect="1"/>
          </p:cNvPicPr>
          <p:nvPr/>
        </p:nvPicPr>
        <p:blipFill>
          <a:blip r:embed="rId4" cstate="print"/>
          <a:stretch>
            <a:fillRect/>
          </a:stretch>
        </p:blipFill>
        <p:spPr>
          <a:xfrm>
            <a:off x="5357818" y="2214554"/>
            <a:ext cx="2857520" cy="2266370"/>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714348" y="642918"/>
            <a:ext cx="6172200" cy="396875"/>
          </a:xfrm>
          <a:prstGeom prst="rect">
            <a:avLst/>
          </a:prstGeom>
          <a:noFill/>
          <a:ln w="9525">
            <a:noFill/>
            <a:miter lim="800000"/>
            <a:headEnd/>
            <a:tailEnd/>
          </a:ln>
        </p:spPr>
        <p:txBody>
          <a:bodyPr>
            <a:spAutoFit/>
          </a:bodyPr>
          <a:lstStyle/>
          <a:p>
            <a:pPr>
              <a:spcBef>
                <a:spcPct val="50000"/>
              </a:spcBef>
            </a:pPr>
            <a:r>
              <a:rPr lang="en-US" sz="2000" b="1" dirty="0" smtClean="0">
                <a:solidFill>
                  <a:srgbClr val="2E4175"/>
                </a:solidFill>
                <a:latin typeface="Arial Narrow" pitchFamily="34" charset="0"/>
              </a:rPr>
              <a:t>CREATE A SUPPORTIVE ENVIRONMENT</a:t>
            </a:r>
            <a:endParaRPr lang="en-US" sz="2000" dirty="0">
              <a:solidFill>
                <a:srgbClr val="2E4175"/>
              </a:solidFill>
              <a:latin typeface="Arial Narrow" pitchFamily="34" charset="0"/>
            </a:endParaRPr>
          </a:p>
        </p:txBody>
      </p:sp>
      <p:sp>
        <p:nvSpPr>
          <p:cNvPr id="7" name="TextBox 6"/>
          <p:cNvSpPr txBox="1"/>
          <p:nvPr/>
        </p:nvSpPr>
        <p:spPr>
          <a:xfrm>
            <a:off x="295063" y="2323619"/>
            <a:ext cx="1728192" cy="338554"/>
          </a:xfrm>
          <a:prstGeom prst="rect">
            <a:avLst/>
          </a:prstGeom>
          <a:noFill/>
        </p:spPr>
        <p:txBody>
          <a:bodyPr wrap="square" rtlCol="0">
            <a:spAutoFit/>
          </a:bodyPr>
          <a:lstStyle/>
          <a:p>
            <a:r>
              <a:rPr lang="en-AU" sz="1600" dirty="0" smtClean="0"/>
              <a:t>Friendly</a:t>
            </a:r>
            <a:endParaRPr lang="en-AU" sz="1600" dirty="0"/>
          </a:p>
        </p:txBody>
      </p:sp>
      <p:sp>
        <p:nvSpPr>
          <p:cNvPr id="9" name="TextBox 8"/>
          <p:cNvSpPr txBox="1"/>
          <p:nvPr/>
        </p:nvSpPr>
        <p:spPr>
          <a:xfrm>
            <a:off x="6022452" y="2734550"/>
            <a:ext cx="1728192" cy="338554"/>
          </a:xfrm>
          <a:prstGeom prst="rect">
            <a:avLst/>
          </a:prstGeom>
          <a:noFill/>
        </p:spPr>
        <p:txBody>
          <a:bodyPr wrap="square" rtlCol="0">
            <a:spAutoFit/>
          </a:bodyPr>
          <a:lstStyle/>
          <a:p>
            <a:r>
              <a:rPr lang="en-AU" sz="1600" dirty="0" smtClean="0"/>
              <a:t>Smiles</a:t>
            </a:r>
            <a:endParaRPr lang="en-AU" dirty="0"/>
          </a:p>
        </p:txBody>
      </p:sp>
      <p:sp>
        <p:nvSpPr>
          <p:cNvPr id="10" name="TextBox 9"/>
          <p:cNvSpPr txBox="1"/>
          <p:nvPr/>
        </p:nvSpPr>
        <p:spPr>
          <a:xfrm>
            <a:off x="5697124" y="4991436"/>
            <a:ext cx="2053520" cy="338554"/>
          </a:xfrm>
          <a:prstGeom prst="rect">
            <a:avLst/>
          </a:prstGeom>
          <a:noFill/>
        </p:spPr>
        <p:txBody>
          <a:bodyPr wrap="square" rtlCol="0">
            <a:spAutoFit/>
          </a:bodyPr>
          <a:lstStyle/>
          <a:p>
            <a:r>
              <a:rPr lang="en-AU" sz="1600" dirty="0" smtClean="0"/>
              <a:t>Involve Families</a:t>
            </a:r>
            <a:endParaRPr lang="en-AU" sz="1600" dirty="0"/>
          </a:p>
        </p:txBody>
      </p:sp>
      <p:sp>
        <p:nvSpPr>
          <p:cNvPr id="11" name="TextBox 10"/>
          <p:cNvSpPr txBox="1"/>
          <p:nvPr/>
        </p:nvSpPr>
        <p:spPr>
          <a:xfrm>
            <a:off x="295063" y="3112273"/>
            <a:ext cx="1728192" cy="338554"/>
          </a:xfrm>
          <a:prstGeom prst="rect">
            <a:avLst/>
          </a:prstGeom>
          <a:noFill/>
        </p:spPr>
        <p:txBody>
          <a:bodyPr wrap="square" rtlCol="0">
            <a:spAutoFit/>
          </a:bodyPr>
          <a:lstStyle/>
          <a:p>
            <a:r>
              <a:rPr lang="en-AU" sz="1600" dirty="0" smtClean="0"/>
              <a:t>Approachable</a:t>
            </a:r>
            <a:endParaRPr lang="en-AU" sz="1600" dirty="0"/>
          </a:p>
        </p:txBody>
      </p:sp>
      <p:sp>
        <p:nvSpPr>
          <p:cNvPr id="12" name="TextBox 11"/>
          <p:cNvSpPr txBox="1"/>
          <p:nvPr/>
        </p:nvSpPr>
        <p:spPr>
          <a:xfrm>
            <a:off x="2023255" y="5589240"/>
            <a:ext cx="4541006" cy="338554"/>
          </a:xfrm>
          <a:prstGeom prst="rect">
            <a:avLst/>
          </a:prstGeom>
          <a:noFill/>
        </p:spPr>
        <p:txBody>
          <a:bodyPr wrap="square" rtlCol="0">
            <a:spAutoFit/>
          </a:bodyPr>
          <a:lstStyle/>
          <a:p>
            <a:r>
              <a:rPr lang="en-AU" sz="1600" dirty="0" smtClean="0"/>
              <a:t>Network with Schools, Youth Groups &amp; Council</a:t>
            </a:r>
            <a:endParaRPr lang="en-AU" sz="1600" dirty="0"/>
          </a:p>
        </p:txBody>
      </p:sp>
      <p:sp>
        <p:nvSpPr>
          <p:cNvPr id="13" name="TextBox 12"/>
          <p:cNvSpPr txBox="1"/>
          <p:nvPr/>
        </p:nvSpPr>
        <p:spPr>
          <a:xfrm>
            <a:off x="107504" y="4082158"/>
            <a:ext cx="2363526" cy="338554"/>
          </a:xfrm>
          <a:prstGeom prst="rect">
            <a:avLst/>
          </a:prstGeom>
          <a:noFill/>
        </p:spPr>
        <p:txBody>
          <a:bodyPr wrap="square" rtlCol="0">
            <a:spAutoFit/>
          </a:bodyPr>
          <a:lstStyle/>
          <a:p>
            <a:r>
              <a:rPr lang="en-AU" sz="1600" dirty="0" smtClean="0"/>
              <a:t>Flexible Payment Plans</a:t>
            </a:r>
            <a:endParaRPr lang="en-AU" sz="1600" dirty="0"/>
          </a:p>
        </p:txBody>
      </p:sp>
      <p:sp>
        <p:nvSpPr>
          <p:cNvPr id="14" name="TextBox 13"/>
          <p:cNvSpPr txBox="1"/>
          <p:nvPr/>
        </p:nvSpPr>
        <p:spPr>
          <a:xfrm>
            <a:off x="2699792" y="1304358"/>
            <a:ext cx="1728192" cy="830997"/>
          </a:xfrm>
          <a:prstGeom prst="rect">
            <a:avLst/>
          </a:prstGeom>
          <a:noFill/>
        </p:spPr>
        <p:txBody>
          <a:bodyPr wrap="square" rtlCol="0">
            <a:spAutoFit/>
          </a:bodyPr>
          <a:lstStyle/>
          <a:p>
            <a:r>
              <a:rPr lang="en-AU" sz="1600" dirty="0" smtClean="0"/>
              <a:t>Recycle uniforms and Equipment</a:t>
            </a:r>
            <a:endParaRPr lang="en-AU" sz="1600" dirty="0"/>
          </a:p>
        </p:txBody>
      </p:sp>
      <p:sp>
        <p:nvSpPr>
          <p:cNvPr id="15" name="TextBox 14"/>
          <p:cNvSpPr txBox="1"/>
          <p:nvPr/>
        </p:nvSpPr>
        <p:spPr>
          <a:xfrm>
            <a:off x="539552" y="1340768"/>
            <a:ext cx="1728192" cy="338554"/>
          </a:xfrm>
          <a:prstGeom prst="rect">
            <a:avLst/>
          </a:prstGeom>
          <a:noFill/>
        </p:spPr>
        <p:txBody>
          <a:bodyPr wrap="square" rtlCol="0">
            <a:spAutoFit/>
          </a:bodyPr>
          <a:lstStyle/>
          <a:p>
            <a:r>
              <a:rPr lang="en-AU" sz="1600" dirty="0" smtClean="0"/>
              <a:t>Car Pooling</a:t>
            </a:r>
            <a:endParaRPr lang="en-AU" sz="1600" dirty="0"/>
          </a:p>
        </p:txBody>
      </p:sp>
      <p:sp>
        <p:nvSpPr>
          <p:cNvPr id="16" name="TextBox 15"/>
          <p:cNvSpPr txBox="1"/>
          <p:nvPr/>
        </p:nvSpPr>
        <p:spPr>
          <a:xfrm>
            <a:off x="179512" y="5013176"/>
            <a:ext cx="1728192" cy="830997"/>
          </a:xfrm>
          <a:prstGeom prst="rect">
            <a:avLst/>
          </a:prstGeom>
          <a:noFill/>
        </p:spPr>
        <p:txBody>
          <a:bodyPr wrap="square" rtlCol="0">
            <a:spAutoFit/>
          </a:bodyPr>
          <a:lstStyle/>
          <a:p>
            <a:r>
              <a:rPr lang="en-AU" sz="1600" dirty="0" smtClean="0"/>
              <a:t>Provide Maps/Bus and Train Timetable</a:t>
            </a:r>
            <a:endParaRPr lang="en-AU" sz="1600" dirty="0"/>
          </a:p>
        </p:txBody>
      </p:sp>
      <p:sp>
        <p:nvSpPr>
          <p:cNvPr id="17" name="TextBox 16"/>
          <p:cNvSpPr txBox="1"/>
          <p:nvPr/>
        </p:nvSpPr>
        <p:spPr>
          <a:xfrm>
            <a:off x="6022452" y="3331409"/>
            <a:ext cx="1728192" cy="830997"/>
          </a:xfrm>
          <a:prstGeom prst="rect">
            <a:avLst/>
          </a:prstGeom>
          <a:noFill/>
        </p:spPr>
        <p:txBody>
          <a:bodyPr wrap="square" rtlCol="0">
            <a:spAutoFit/>
          </a:bodyPr>
          <a:lstStyle/>
          <a:p>
            <a:r>
              <a:rPr lang="en-AU" sz="1600" dirty="0" smtClean="0"/>
              <a:t>Make use of Community Buses</a:t>
            </a:r>
            <a:endParaRPr lang="en-AU" sz="16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030" y="2734550"/>
            <a:ext cx="3037074" cy="2024716"/>
          </a:xfrm>
          <a:prstGeom prst="rect">
            <a:avLst/>
          </a:prstGeom>
        </p:spPr>
      </p:pic>
      <p:sp>
        <p:nvSpPr>
          <p:cNvPr id="18" name="TextBox 17"/>
          <p:cNvSpPr txBox="1"/>
          <p:nvPr/>
        </p:nvSpPr>
        <p:spPr>
          <a:xfrm>
            <a:off x="5220072" y="1456757"/>
            <a:ext cx="1728192" cy="830997"/>
          </a:xfrm>
          <a:prstGeom prst="rect">
            <a:avLst/>
          </a:prstGeom>
          <a:noFill/>
        </p:spPr>
        <p:txBody>
          <a:bodyPr wrap="square" rtlCol="0">
            <a:spAutoFit/>
          </a:bodyPr>
          <a:lstStyle/>
          <a:p>
            <a:r>
              <a:rPr lang="en-AU" sz="1600" dirty="0" smtClean="0"/>
              <a:t>Multicultural – One parent born overseas</a:t>
            </a:r>
            <a:endParaRPr lang="en-AU" sz="1600" dirty="0"/>
          </a:p>
        </p:txBody>
      </p:sp>
    </p:spTree>
    <p:extLst>
      <p:ext uri="{BB962C8B-B14F-4D97-AF65-F5344CB8AC3E}">
        <p14:creationId xmlns:p14="http://schemas.microsoft.com/office/powerpoint/2010/main" val="117278418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714348" y="642918"/>
            <a:ext cx="6172200" cy="400110"/>
          </a:xfrm>
          <a:prstGeom prst="rect">
            <a:avLst/>
          </a:prstGeom>
          <a:noFill/>
          <a:ln w="9525">
            <a:noFill/>
            <a:miter lim="800000"/>
            <a:headEnd/>
            <a:tailEnd/>
          </a:ln>
        </p:spPr>
        <p:txBody>
          <a:bodyPr wrap="square">
            <a:spAutoFit/>
          </a:bodyPr>
          <a:lstStyle/>
          <a:p>
            <a:pPr>
              <a:spcBef>
                <a:spcPct val="50000"/>
              </a:spcBef>
            </a:pPr>
            <a:r>
              <a:rPr lang="en-US" sz="2000" b="1" dirty="0">
                <a:solidFill>
                  <a:srgbClr val="2E4175"/>
                </a:solidFill>
                <a:latin typeface="Arial Narrow" pitchFamily="34" charset="0"/>
              </a:rPr>
              <a:t>MULTICULTURAL SCHOOLS FOOTBALL PROGRAM</a:t>
            </a:r>
            <a:endParaRPr lang="en-US" sz="2000" dirty="0">
              <a:solidFill>
                <a:srgbClr val="2E4175"/>
              </a:solidFill>
              <a:latin typeface="Arial Narrow" pitchFamily="34" charset="0"/>
            </a:endParaRPr>
          </a:p>
        </p:txBody>
      </p:sp>
      <p:sp>
        <p:nvSpPr>
          <p:cNvPr id="12291" name="Text Box 7"/>
          <p:cNvSpPr txBox="1">
            <a:spLocks noChangeArrowheads="1"/>
          </p:cNvSpPr>
          <p:nvPr/>
        </p:nvSpPr>
        <p:spPr bwMode="auto">
          <a:xfrm>
            <a:off x="609600" y="1371600"/>
            <a:ext cx="6748463" cy="4524375"/>
          </a:xfrm>
          <a:prstGeom prst="rect">
            <a:avLst/>
          </a:prstGeom>
          <a:noFill/>
          <a:ln w="9525">
            <a:noFill/>
            <a:miter lim="800000"/>
            <a:headEnd/>
            <a:tailEnd/>
          </a:ln>
        </p:spPr>
        <p:txBody>
          <a:bodyPr>
            <a:spAutoFit/>
          </a:bodyPr>
          <a:lstStyle/>
          <a:p>
            <a:pPr>
              <a:spcBef>
                <a:spcPct val="50000"/>
              </a:spcBef>
            </a:pPr>
            <a:r>
              <a:rPr lang="en-US" sz="1200">
                <a:solidFill>
                  <a:srgbClr val="000000"/>
                </a:solidFill>
                <a:latin typeface="Arial Narrow" pitchFamily="34" charset="0"/>
              </a:rPr>
              <a:t/>
            </a:r>
            <a:br>
              <a:rPr lang="en-US" sz="1200">
                <a:solidFill>
                  <a:srgbClr val="000000"/>
                </a:solidFill>
                <a:latin typeface="Arial Narrow" pitchFamily="34" charset="0"/>
              </a:rPr>
            </a:br>
            <a:r>
              <a:rPr lang="en-US" sz="1200">
                <a:solidFill>
                  <a:srgbClr val="000000"/>
                </a:solidFill>
              </a:rPr>
              <a:t/>
            </a:r>
            <a:br>
              <a:rPr lang="en-US" sz="1200">
                <a:solidFill>
                  <a:srgbClr val="000000"/>
                </a:solidFill>
              </a:rPr>
            </a:br>
            <a:r>
              <a:rPr lang="en-US" sz="1200">
                <a:solidFill>
                  <a:srgbClr val="000000"/>
                </a:solidFill>
              </a:rPr>
              <a:t/>
            </a:r>
            <a:br>
              <a:rPr lang="en-US" sz="1200">
                <a:solidFill>
                  <a:srgbClr val="000000"/>
                </a:solidFill>
              </a:rPr>
            </a:br>
            <a:r>
              <a:rPr lang="en-US" sz="1200">
                <a:solidFill>
                  <a:srgbClr val="000000"/>
                </a:solidFill>
              </a:rPr>
              <a:t/>
            </a:r>
            <a:br>
              <a:rPr lang="en-US" sz="1200">
                <a:solidFill>
                  <a:srgbClr val="000000"/>
                </a:solidFill>
              </a:rPr>
            </a:br>
            <a:r>
              <a:rPr lang="en-US" sz="1200">
                <a:solidFill>
                  <a:srgbClr val="000000"/>
                </a:solidFill>
              </a:rPr>
              <a:t/>
            </a:r>
            <a:br>
              <a:rPr lang="en-US" sz="1200">
                <a:solidFill>
                  <a:srgbClr val="000000"/>
                </a:solidFill>
              </a:rPr>
            </a:br>
            <a:r>
              <a:rPr lang="en-US" sz="1200">
                <a:solidFill>
                  <a:srgbClr val="000000"/>
                </a:solidFill>
              </a:rPr>
              <a:t/>
            </a:r>
            <a:br>
              <a:rPr lang="en-US" sz="1200">
                <a:solidFill>
                  <a:srgbClr val="000000"/>
                </a:solidFill>
              </a:rPr>
            </a:br>
            <a:r>
              <a:rPr lang="en-US" sz="1200">
                <a:solidFill>
                  <a:srgbClr val="000000"/>
                </a:solidFill>
              </a:rPr>
              <a:t/>
            </a:r>
            <a:br>
              <a:rPr lang="en-US" sz="1200">
                <a:solidFill>
                  <a:srgbClr val="000000"/>
                </a:solidFill>
              </a:rPr>
            </a:br>
            <a:r>
              <a:rPr lang="en-US" sz="1200">
                <a:solidFill>
                  <a:srgbClr val="000000"/>
                </a:solidFill>
              </a:rPr>
              <a:t/>
            </a:r>
            <a:br>
              <a:rPr lang="en-US" sz="1200">
                <a:solidFill>
                  <a:srgbClr val="000000"/>
                </a:solidFill>
              </a:rPr>
            </a:br>
            <a:r>
              <a:rPr lang="en-US" sz="1200">
                <a:solidFill>
                  <a:srgbClr val="000000"/>
                </a:solidFill>
              </a:rPr>
              <a:t/>
            </a:r>
            <a:br>
              <a:rPr lang="en-US" sz="1200">
                <a:solidFill>
                  <a:srgbClr val="000000"/>
                </a:solidFill>
              </a:rPr>
            </a:br>
            <a:r>
              <a:rPr lang="en-US" sz="1200">
                <a:solidFill>
                  <a:srgbClr val="000000"/>
                </a:solidFill>
              </a:rPr>
              <a:t/>
            </a:r>
            <a:br>
              <a:rPr lang="en-US" sz="1200">
                <a:solidFill>
                  <a:srgbClr val="000000"/>
                </a:solidFill>
              </a:rPr>
            </a:br>
            <a:r>
              <a:rPr lang="en-US" sz="1200">
                <a:solidFill>
                  <a:srgbClr val="000000"/>
                </a:solidFill>
              </a:rPr>
              <a:t/>
            </a:r>
            <a:br>
              <a:rPr lang="en-US" sz="1200">
                <a:solidFill>
                  <a:srgbClr val="000000"/>
                </a:solidFill>
              </a:rPr>
            </a:br>
            <a:r>
              <a:rPr lang="en-US" sz="1200">
                <a:solidFill>
                  <a:srgbClr val="000000"/>
                </a:solidFill>
              </a:rPr>
              <a:t/>
            </a:r>
            <a:br>
              <a:rPr lang="en-US" sz="1200">
                <a:solidFill>
                  <a:srgbClr val="000000"/>
                </a:solidFill>
              </a:rPr>
            </a:br>
            <a:r>
              <a:rPr lang="en-US" sz="1200">
                <a:solidFill>
                  <a:srgbClr val="000000"/>
                </a:solidFill>
              </a:rPr>
              <a:t/>
            </a:r>
            <a:br>
              <a:rPr lang="en-US" sz="1200">
                <a:solidFill>
                  <a:srgbClr val="000000"/>
                </a:solidFill>
              </a:rPr>
            </a:br>
            <a:r>
              <a:rPr lang="en-US" sz="1200">
                <a:solidFill>
                  <a:srgbClr val="000000"/>
                </a:solidFill>
              </a:rPr>
              <a:t/>
            </a:r>
            <a:br>
              <a:rPr lang="en-US" sz="1200">
                <a:solidFill>
                  <a:srgbClr val="000000"/>
                </a:solidFill>
              </a:rPr>
            </a:br>
            <a:r>
              <a:rPr lang="en-US" sz="1200">
                <a:solidFill>
                  <a:srgbClr val="000000"/>
                </a:solidFill>
              </a:rPr>
              <a:t/>
            </a:r>
            <a:br>
              <a:rPr lang="en-US" sz="1200">
                <a:solidFill>
                  <a:srgbClr val="000000"/>
                </a:solidFill>
              </a:rPr>
            </a:br>
            <a:r>
              <a:rPr lang="en-US" sz="1200">
                <a:solidFill>
                  <a:srgbClr val="000000"/>
                </a:solidFill>
              </a:rPr>
              <a:t/>
            </a:r>
            <a:br>
              <a:rPr lang="en-US" sz="1200">
                <a:solidFill>
                  <a:srgbClr val="000000"/>
                </a:solidFill>
              </a:rPr>
            </a:br>
            <a:r>
              <a:rPr lang="en-US" sz="1200">
                <a:solidFill>
                  <a:srgbClr val="000000"/>
                </a:solidFill>
              </a:rPr>
              <a:t/>
            </a:r>
            <a:br>
              <a:rPr lang="en-US" sz="1200">
                <a:solidFill>
                  <a:srgbClr val="000000"/>
                </a:solidFill>
              </a:rPr>
            </a:br>
            <a:r>
              <a:rPr lang="en-US" sz="1200">
                <a:solidFill>
                  <a:srgbClr val="000000"/>
                </a:solidFill>
              </a:rPr>
              <a:t/>
            </a:r>
            <a:br>
              <a:rPr lang="en-US" sz="1200">
                <a:solidFill>
                  <a:srgbClr val="000000"/>
                </a:solidFill>
              </a:rPr>
            </a:br>
            <a:r>
              <a:rPr lang="en-US" sz="1200">
                <a:solidFill>
                  <a:srgbClr val="000000"/>
                </a:solidFill>
              </a:rPr>
              <a:t/>
            </a:r>
            <a:br>
              <a:rPr lang="en-US" sz="1200">
                <a:solidFill>
                  <a:srgbClr val="000000"/>
                </a:solidFill>
              </a:rPr>
            </a:br>
            <a:r>
              <a:rPr lang="en-US" sz="1200">
                <a:solidFill>
                  <a:srgbClr val="000000"/>
                </a:solidFill>
              </a:rPr>
              <a:t/>
            </a:r>
            <a:br>
              <a:rPr lang="en-US" sz="1200">
                <a:solidFill>
                  <a:srgbClr val="000000"/>
                </a:solidFill>
              </a:rPr>
            </a:br>
            <a:r>
              <a:rPr lang="en-US" sz="1200">
                <a:solidFill>
                  <a:srgbClr val="000000"/>
                </a:solidFill>
              </a:rPr>
              <a:t/>
            </a:r>
            <a:br>
              <a:rPr lang="en-US" sz="1200">
                <a:solidFill>
                  <a:srgbClr val="000000"/>
                </a:solidFill>
              </a:rPr>
            </a:br>
            <a:r>
              <a:rPr lang="en-US" sz="1200">
                <a:solidFill>
                  <a:srgbClr val="000000"/>
                </a:solidFill>
              </a:rPr>
              <a:t/>
            </a:r>
            <a:br>
              <a:rPr lang="en-US" sz="1200">
                <a:solidFill>
                  <a:srgbClr val="000000"/>
                </a:solidFill>
              </a:rPr>
            </a:br>
            <a:r>
              <a:rPr lang="en-US" sz="1200">
                <a:solidFill>
                  <a:srgbClr val="000000"/>
                </a:solidFill>
              </a:rPr>
              <a:t/>
            </a:r>
            <a:br>
              <a:rPr lang="en-US" sz="1200">
                <a:solidFill>
                  <a:srgbClr val="000000"/>
                </a:solidFill>
              </a:rPr>
            </a:br>
            <a:endParaRPr lang="en-US" sz="1200">
              <a:solidFill>
                <a:srgbClr val="000000"/>
              </a:solidFill>
            </a:endParaRPr>
          </a:p>
        </p:txBody>
      </p:sp>
      <p:sp>
        <p:nvSpPr>
          <p:cNvPr id="5" name="Rectangle 5"/>
          <p:cNvSpPr txBox="1">
            <a:spLocks noChangeArrowheads="1"/>
          </p:cNvSpPr>
          <p:nvPr/>
        </p:nvSpPr>
        <p:spPr>
          <a:xfrm>
            <a:off x="0" y="1428736"/>
            <a:ext cx="7643866" cy="4357718"/>
          </a:xfrm>
          <a:prstGeom prst="rect">
            <a:avLst/>
          </a:prstGeom>
          <a:noFill/>
        </p:spPr>
        <p:txBody>
          <a:bodyPr/>
          <a:lstStyle/>
          <a:p>
            <a:pPr marL="342900" indent="-342900">
              <a:spcBef>
                <a:spcPct val="20000"/>
              </a:spcBef>
              <a:buClr>
                <a:srgbClr val="000000"/>
              </a:buClr>
            </a:pPr>
            <a:r>
              <a:rPr lang="en-US" sz="1600" dirty="0" smtClean="0">
                <a:solidFill>
                  <a:srgbClr val="000000"/>
                </a:solidFill>
                <a:latin typeface="Arial Narrow" pitchFamily="34" charset="0"/>
              </a:rPr>
              <a:t>       The AFL Multicultural Schools Football Program (MSP) is an introductory football program for schools with high CALD populations.  The aim of the MSP is to develop opportunities to engage students from diverse cultural backgrounds to broaden both the participation and supporter base in Australian Football. </a:t>
            </a:r>
          </a:p>
          <a:p>
            <a:pPr marL="342900" indent="-342900">
              <a:spcBef>
                <a:spcPct val="20000"/>
              </a:spcBef>
              <a:buClr>
                <a:srgbClr val="000000"/>
              </a:buClr>
              <a:defRPr/>
            </a:pPr>
            <a:endParaRPr lang="en-US" sz="1600" kern="0" dirty="0" smtClean="0">
              <a:solidFill>
                <a:srgbClr val="000000"/>
              </a:solidFill>
              <a:latin typeface="Arial Narrow" pitchFamily="34" charset="0"/>
              <a:ea typeface="ＭＳ Ｐゴシック"/>
            </a:endParaRPr>
          </a:p>
          <a:p>
            <a:pPr marL="342900" indent="-342900">
              <a:spcBef>
                <a:spcPct val="20000"/>
              </a:spcBef>
              <a:buClr>
                <a:srgbClr val="000000"/>
              </a:buClr>
              <a:buFont typeface="Courier New" pitchFamily="49" charset="0"/>
              <a:buChar char="o"/>
              <a:defRPr/>
            </a:pPr>
            <a:r>
              <a:rPr lang="en-US" sz="1600" kern="0" dirty="0" smtClean="0">
                <a:solidFill>
                  <a:srgbClr val="000000"/>
                </a:solidFill>
                <a:latin typeface="Arial Narrow" pitchFamily="34" charset="0"/>
              </a:rPr>
              <a:t>1,500 Students participate in the program annually</a:t>
            </a:r>
            <a:endParaRPr lang="en-US" sz="1600" kern="0" dirty="0" smtClean="0">
              <a:solidFill>
                <a:srgbClr val="000000"/>
              </a:solidFill>
              <a:latin typeface="Arial Narrow" pitchFamily="34" charset="0"/>
              <a:ea typeface="ＭＳ Ｐゴシック"/>
            </a:endParaRPr>
          </a:p>
          <a:p>
            <a:pPr marL="342900" indent="-342900">
              <a:spcBef>
                <a:spcPct val="20000"/>
              </a:spcBef>
              <a:buClr>
                <a:srgbClr val="000000"/>
              </a:buClr>
              <a:buFont typeface="Courier New" pitchFamily="49" charset="0"/>
              <a:buChar char="o"/>
              <a:defRPr/>
            </a:pPr>
            <a:r>
              <a:rPr lang="en-US" sz="1600" kern="0" dirty="0" smtClean="0">
                <a:solidFill>
                  <a:srgbClr val="000000"/>
                </a:solidFill>
                <a:latin typeface="Arial Narrow" pitchFamily="34" charset="0"/>
                <a:ea typeface="ＭＳ Ｐゴシック"/>
              </a:rPr>
              <a:t>1000 Students and Parents were supplied tickets to the Round 12 </a:t>
            </a:r>
          </a:p>
          <a:p>
            <a:pPr marL="342900" indent="-342900">
              <a:spcBef>
                <a:spcPct val="20000"/>
              </a:spcBef>
              <a:buClr>
                <a:srgbClr val="000000"/>
              </a:buClr>
              <a:defRPr/>
            </a:pPr>
            <a:r>
              <a:rPr lang="en-US" sz="1600" kern="0" dirty="0" smtClean="0">
                <a:solidFill>
                  <a:srgbClr val="000000"/>
                </a:solidFill>
                <a:latin typeface="Arial Narrow" pitchFamily="34" charset="0"/>
                <a:ea typeface="ＭＳ Ｐゴシック"/>
              </a:rPr>
              <a:t>        match against Melbourne. </a:t>
            </a:r>
          </a:p>
          <a:p>
            <a:pPr marL="342900" indent="-342900">
              <a:spcBef>
                <a:spcPct val="20000"/>
              </a:spcBef>
              <a:buClr>
                <a:srgbClr val="000000"/>
              </a:buClr>
              <a:buFont typeface="Courier New" pitchFamily="49" charset="0"/>
              <a:buChar char="o"/>
              <a:defRPr/>
            </a:pPr>
            <a:r>
              <a:rPr lang="en-US" sz="1600" kern="0" dirty="0" smtClean="0">
                <a:solidFill>
                  <a:srgbClr val="000000"/>
                </a:solidFill>
                <a:latin typeface="Arial Narrow" pitchFamily="34" charset="0"/>
                <a:ea typeface="ＭＳ Ｐゴシック"/>
              </a:rPr>
              <a:t>The program is designed around ‘Themes’, including </a:t>
            </a:r>
            <a:r>
              <a:rPr lang="en-US" sz="1600" i="1" kern="0" dirty="0" smtClean="0">
                <a:solidFill>
                  <a:srgbClr val="000000"/>
                </a:solidFill>
                <a:latin typeface="Arial Narrow" pitchFamily="34" charset="0"/>
                <a:ea typeface="ＭＳ Ｐゴシック"/>
              </a:rPr>
              <a:t>‘Harmony, </a:t>
            </a:r>
          </a:p>
          <a:p>
            <a:pPr marL="342900" indent="-342900">
              <a:spcBef>
                <a:spcPct val="20000"/>
              </a:spcBef>
              <a:buClr>
                <a:srgbClr val="000000"/>
              </a:buClr>
              <a:defRPr/>
            </a:pPr>
            <a:r>
              <a:rPr lang="en-US" sz="1600" i="1" kern="0" dirty="0" smtClean="0">
                <a:solidFill>
                  <a:srgbClr val="000000"/>
                </a:solidFill>
                <a:latin typeface="Arial Narrow" pitchFamily="34" charset="0"/>
                <a:ea typeface="ＭＳ Ｐゴシック"/>
              </a:rPr>
              <a:t>        Teamwork, Fairplay, Respect, Leadership and Healthy Eating’</a:t>
            </a:r>
          </a:p>
          <a:p>
            <a:pPr marL="342900" indent="-342900">
              <a:spcBef>
                <a:spcPct val="20000"/>
              </a:spcBef>
              <a:buClr>
                <a:srgbClr val="000000"/>
              </a:buClr>
              <a:buFont typeface="Courier New" pitchFamily="49" charset="0"/>
              <a:buChar char="o"/>
              <a:defRPr/>
            </a:pPr>
            <a:r>
              <a:rPr lang="en-US" sz="1600" kern="0" dirty="0" smtClean="0">
                <a:solidFill>
                  <a:srgbClr val="000000"/>
                </a:solidFill>
                <a:latin typeface="Arial Narrow" pitchFamily="34" charset="0"/>
                <a:ea typeface="ＭＳ Ｐゴシック"/>
              </a:rPr>
              <a:t>Multicultural Schools Cup for Primary Schools</a:t>
            </a:r>
          </a:p>
          <a:p>
            <a:pPr marL="342900" indent="-342900">
              <a:spcBef>
                <a:spcPct val="20000"/>
              </a:spcBef>
              <a:buClr>
                <a:srgbClr val="000000"/>
              </a:buClr>
              <a:buFont typeface="Courier New" pitchFamily="49" charset="0"/>
              <a:buChar char="o"/>
              <a:defRPr/>
            </a:pPr>
            <a:r>
              <a:rPr lang="en-US" sz="1600" kern="0" dirty="0" smtClean="0">
                <a:solidFill>
                  <a:srgbClr val="000000"/>
                </a:solidFill>
                <a:latin typeface="Arial Narrow" pitchFamily="34" charset="0"/>
                <a:ea typeface="ＭＳ Ｐゴシック"/>
              </a:rPr>
              <a:t>ESL Cup for Secondary Schools</a:t>
            </a:r>
          </a:p>
          <a:p>
            <a:pPr marL="342900" indent="-342900">
              <a:spcBef>
                <a:spcPct val="20000"/>
              </a:spcBef>
              <a:buClr>
                <a:srgbClr val="000000"/>
              </a:buClr>
              <a:buFont typeface="Wingdings" pitchFamily="2" charset="2"/>
              <a:buChar char="Ø"/>
              <a:defRPr/>
            </a:pPr>
            <a:endParaRPr lang="en-US" sz="1600" kern="0" dirty="0" smtClean="0">
              <a:solidFill>
                <a:srgbClr val="000000"/>
              </a:solidFill>
              <a:latin typeface="Arial Narrow" pitchFamily="34" charset="0"/>
              <a:ea typeface="ＭＳ Ｐゴシック"/>
            </a:endParaRPr>
          </a:p>
          <a:p>
            <a:pPr marL="342900" indent="-342900">
              <a:spcBef>
                <a:spcPct val="20000"/>
              </a:spcBef>
              <a:buClr>
                <a:srgbClr val="000000"/>
              </a:buClr>
              <a:defRPr/>
            </a:pPr>
            <a:r>
              <a:rPr lang="en-AU" sz="1600" dirty="0" smtClean="0">
                <a:solidFill>
                  <a:srgbClr val="000000"/>
                </a:solidFill>
                <a:latin typeface="Arial Narrow" pitchFamily="34" charset="0"/>
              </a:rPr>
              <a:t>       The Multicultural Schools Program (MSP) provides the foundation to the overall AFL Multicultural Program by introducing the game at its very basic level to children in our Multicultural Backyard.</a:t>
            </a:r>
          </a:p>
          <a:p>
            <a:pPr marL="342900" indent="-342900">
              <a:spcBef>
                <a:spcPct val="20000"/>
              </a:spcBef>
              <a:buClr>
                <a:srgbClr val="000000"/>
              </a:buClr>
              <a:buFont typeface="Wingdings" pitchFamily="2" charset="2"/>
              <a:buChar char="Ø"/>
              <a:defRPr/>
            </a:pPr>
            <a:endParaRPr lang="en-US" sz="1600" kern="0" dirty="0" smtClean="0">
              <a:solidFill>
                <a:srgbClr val="000000"/>
              </a:solidFill>
              <a:latin typeface="Arial Narrow" pitchFamily="34" charset="0"/>
              <a:ea typeface="ＭＳ Ｐゴシック"/>
            </a:endParaRPr>
          </a:p>
          <a:p>
            <a:pPr marL="342900" indent="-342900">
              <a:spcBef>
                <a:spcPct val="20000"/>
              </a:spcBef>
              <a:buClr>
                <a:srgbClr val="000000"/>
              </a:buClr>
              <a:buFont typeface="Wingdings" pitchFamily="2" charset="2"/>
              <a:buChar char="Ø"/>
              <a:defRPr/>
            </a:pPr>
            <a:endParaRPr lang="en-US" sz="1600" kern="0" dirty="0" smtClean="0">
              <a:solidFill>
                <a:srgbClr val="000000"/>
              </a:solidFill>
              <a:latin typeface="Arial Narrow" pitchFamily="34" charset="0"/>
              <a:ea typeface="ＭＳ Ｐゴシック"/>
            </a:endParaRPr>
          </a:p>
        </p:txBody>
      </p:sp>
      <p:pic>
        <p:nvPicPr>
          <p:cNvPr id="6" name="Picture 5" descr="_MG_3705.JPG"/>
          <p:cNvPicPr>
            <a:picLocks noChangeAspect="1"/>
          </p:cNvPicPr>
          <p:nvPr/>
        </p:nvPicPr>
        <p:blipFill>
          <a:blip r:embed="rId4" cstate="print"/>
          <a:stretch>
            <a:fillRect/>
          </a:stretch>
        </p:blipFill>
        <p:spPr>
          <a:xfrm>
            <a:off x="5786446" y="2500306"/>
            <a:ext cx="3071802" cy="2126426"/>
          </a:xfrm>
          <a:prstGeom prst="rect">
            <a:avLst/>
          </a:prstGeom>
        </p:spPr>
      </p:pic>
      <p:sp>
        <p:nvSpPr>
          <p:cNvPr id="7" name="TextBox 6"/>
          <p:cNvSpPr txBox="1"/>
          <p:nvPr/>
        </p:nvSpPr>
        <p:spPr>
          <a:xfrm>
            <a:off x="5643570" y="4643446"/>
            <a:ext cx="3357586" cy="246221"/>
          </a:xfrm>
          <a:prstGeom prst="rect">
            <a:avLst/>
          </a:prstGeom>
          <a:noFill/>
        </p:spPr>
        <p:txBody>
          <a:bodyPr wrap="square" rtlCol="0">
            <a:spAutoFit/>
          </a:bodyPr>
          <a:lstStyle/>
          <a:p>
            <a:r>
              <a:rPr lang="en-AU" sz="1000" dirty="0" smtClean="0">
                <a:solidFill>
                  <a:srgbClr val="000000"/>
                </a:solidFill>
              </a:rPr>
              <a:t>Students having a kick at the Multicultural Schools Cup</a:t>
            </a:r>
            <a:endParaRPr lang="en-AU" sz="1000"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714348" y="642918"/>
            <a:ext cx="6172200" cy="400110"/>
          </a:xfrm>
          <a:prstGeom prst="rect">
            <a:avLst/>
          </a:prstGeom>
          <a:noFill/>
          <a:ln w="9525">
            <a:noFill/>
            <a:miter lim="800000"/>
            <a:headEnd/>
            <a:tailEnd/>
          </a:ln>
        </p:spPr>
        <p:txBody>
          <a:bodyPr wrap="square">
            <a:spAutoFit/>
          </a:bodyPr>
          <a:lstStyle/>
          <a:p>
            <a:pPr>
              <a:spcBef>
                <a:spcPct val="50000"/>
              </a:spcBef>
            </a:pPr>
            <a:r>
              <a:rPr lang="en-US" sz="2000" b="1" dirty="0" smtClean="0">
                <a:solidFill>
                  <a:srgbClr val="2E4175"/>
                </a:solidFill>
                <a:latin typeface="Arial Narrow" pitchFamily="34" charset="0"/>
              </a:rPr>
              <a:t>ENGAGING PARTICIPANTS</a:t>
            </a:r>
            <a:endParaRPr lang="en-US" sz="2000" dirty="0">
              <a:solidFill>
                <a:srgbClr val="2E4175"/>
              </a:solidFill>
              <a:latin typeface="Arial Narrow" pitchFamily="34" charset="0"/>
            </a:endParaRPr>
          </a:p>
        </p:txBody>
      </p:sp>
      <p:sp>
        <p:nvSpPr>
          <p:cNvPr id="12291" name="Text Box 7"/>
          <p:cNvSpPr txBox="1">
            <a:spLocks noChangeArrowheads="1"/>
          </p:cNvSpPr>
          <p:nvPr/>
        </p:nvSpPr>
        <p:spPr bwMode="auto">
          <a:xfrm>
            <a:off x="142844" y="1196752"/>
            <a:ext cx="6748463" cy="4524375"/>
          </a:xfrm>
          <a:prstGeom prst="rect">
            <a:avLst/>
          </a:prstGeom>
          <a:noFill/>
          <a:ln w="9525">
            <a:noFill/>
            <a:miter lim="800000"/>
            <a:headEnd/>
            <a:tailEnd/>
          </a:ln>
        </p:spPr>
        <p:txBody>
          <a:bodyPr>
            <a:spAutoFit/>
          </a:bodyPr>
          <a:lstStyle/>
          <a:p>
            <a:pPr>
              <a:spcBef>
                <a:spcPct val="50000"/>
              </a:spcBef>
            </a:pPr>
            <a:r>
              <a:rPr lang="en-US" sz="1200">
                <a:latin typeface="Arial Narrow" pitchFamily="34" charset="0"/>
              </a:rPr>
              <a:t/>
            </a:r>
            <a:br>
              <a:rPr lang="en-US" sz="1200">
                <a:latin typeface="Arial Narrow" pitchFamily="34" charset="0"/>
              </a:rPr>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endParaRPr lang="en-US" sz="1200"/>
          </a:p>
        </p:txBody>
      </p:sp>
      <p:sp>
        <p:nvSpPr>
          <p:cNvPr id="5" name="Rectangle 4"/>
          <p:cNvSpPr/>
          <p:nvPr/>
        </p:nvSpPr>
        <p:spPr>
          <a:xfrm>
            <a:off x="142844" y="1142984"/>
            <a:ext cx="7858180" cy="1569660"/>
          </a:xfrm>
          <a:prstGeom prst="rect">
            <a:avLst/>
          </a:prstGeom>
        </p:spPr>
        <p:txBody>
          <a:bodyPr wrap="square">
            <a:spAutoFit/>
          </a:bodyPr>
          <a:lstStyle/>
          <a:p>
            <a:r>
              <a:rPr lang="en-US" sz="1600" b="1" dirty="0" smtClean="0">
                <a:solidFill>
                  <a:srgbClr val="2E4175"/>
                </a:solidFill>
                <a:latin typeface="Arial Narrow" pitchFamily="34" charset="0"/>
              </a:rPr>
              <a:t>Promoting the Club</a:t>
            </a:r>
          </a:p>
          <a:p>
            <a:r>
              <a:rPr lang="en-US" sz="1600" dirty="0" smtClean="0">
                <a:latin typeface="Arial Narrow" pitchFamily="34" charset="0"/>
              </a:rPr>
              <a:t>Language Centers</a:t>
            </a:r>
          </a:p>
          <a:p>
            <a:r>
              <a:rPr lang="en-US" sz="1600" dirty="0" smtClean="0">
                <a:latin typeface="Arial Narrow" pitchFamily="34" charset="0"/>
              </a:rPr>
              <a:t>Ethnic Media</a:t>
            </a:r>
          </a:p>
          <a:p>
            <a:r>
              <a:rPr lang="en-US" sz="1600" dirty="0" smtClean="0">
                <a:latin typeface="Arial Narrow" pitchFamily="34" charset="0"/>
              </a:rPr>
              <a:t>Come and Try Days</a:t>
            </a:r>
          </a:p>
          <a:p>
            <a:r>
              <a:rPr lang="en-US" sz="1600" dirty="0" smtClean="0">
                <a:latin typeface="Arial Narrow" pitchFamily="34" charset="0"/>
              </a:rPr>
              <a:t>Schools</a:t>
            </a:r>
          </a:p>
          <a:p>
            <a:pPr marL="285750" indent="-285750">
              <a:buFontTx/>
              <a:buChar char="-"/>
            </a:pPr>
            <a:endParaRPr lang="en-AU" sz="1600" dirty="0">
              <a:latin typeface="Arial Narrow" pitchFamily="34" charset="0"/>
            </a:endParaRPr>
          </a:p>
        </p:txBody>
      </p:sp>
      <p:sp>
        <p:nvSpPr>
          <p:cNvPr id="6" name="Rectangle 5"/>
          <p:cNvSpPr/>
          <p:nvPr/>
        </p:nvSpPr>
        <p:spPr>
          <a:xfrm>
            <a:off x="142844" y="2712644"/>
            <a:ext cx="7786742" cy="1815882"/>
          </a:xfrm>
          <a:prstGeom prst="rect">
            <a:avLst/>
          </a:prstGeom>
        </p:spPr>
        <p:txBody>
          <a:bodyPr wrap="square">
            <a:spAutoFit/>
          </a:bodyPr>
          <a:lstStyle/>
          <a:p>
            <a:pPr>
              <a:buFont typeface="Wingdings" pitchFamily="2" charset="2"/>
              <a:buNone/>
            </a:pPr>
            <a:r>
              <a:rPr lang="en-US" sz="1600" b="1" dirty="0" smtClean="0">
                <a:solidFill>
                  <a:srgbClr val="2E4175"/>
                </a:solidFill>
                <a:latin typeface="Arial Narrow" pitchFamily="34" charset="0"/>
              </a:rPr>
              <a:t>Work in Partnership</a:t>
            </a:r>
          </a:p>
          <a:p>
            <a:pPr>
              <a:buFont typeface="Wingdings" pitchFamily="2" charset="2"/>
              <a:buNone/>
            </a:pPr>
            <a:r>
              <a:rPr lang="en-US" sz="1600" dirty="0" smtClean="0">
                <a:latin typeface="Arial Narrow" pitchFamily="34" charset="0"/>
              </a:rPr>
              <a:t>Other sports providers</a:t>
            </a:r>
            <a:r>
              <a:rPr lang="en-US" sz="1600" dirty="0">
                <a:latin typeface="Arial Narrow" pitchFamily="34" charset="0"/>
              </a:rPr>
              <a:t> </a:t>
            </a:r>
            <a:r>
              <a:rPr lang="en-US" sz="1600" dirty="0" smtClean="0">
                <a:latin typeface="Arial Narrow" pitchFamily="34" charset="0"/>
              </a:rPr>
              <a:t>(YMCA)</a:t>
            </a:r>
          </a:p>
          <a:p>
            <a:pPr>
              <a:buFont typeface="Wingdings" pitchFamily="2" charset="2"/>
              <a:buNone/>
            </a:pPr>
            <a:r>
              <a:rPr lang="en-US" sz="1600" dirty="0" smtClean="0">
                <a:latin typeface="Arial Narrow" pitchFamily="34" charset="0"/>
              </a:rPr>
              <a:t>Schools</a:t>
            </a:r>
          </a:p>
          <a:p>
            <a:pPr>
              <a:buFont typeface="Wingdings" pitchFamily="2" charset="2"/>
              <a:buNone/>
            </a:pPr>
            <a:r>
              <a:rPr lang="en-US" sz="1600" dirty="0" smtClean="0">
                <a:latin typeface="Arial Narrow" pitchFamily="34" charset="0"/>
              </a:rPr>
              <a:t>Community Leaders</a:t>
            </a:r>
          </a:p>
          <a:p>
            <a:pPr>
              <a:buFont typeface="Wingdings" pitchFamily="2" charset="2"/>
              <a:buNone/>
            </a:pPr>
            <a:r>
              <a:rPr lang="en-US" sz="1600" dirty="0" smtClean="0">
                <a:latin typeface="Arial Narrow" pitchFamily="34" charset="0"/>
              </a:rPr>
              <a:t>Youth Workers</a:t>
            </a:r>
          </a:p>
          <a:p>
            <a:pPr>
              <a:buFont typeface="Wingdings" pitchFamily="2" charset="2"/>
              <a:buNone/>
            </a:pPr>
            <a:r>
              <a:rPr lang="en-US" sz="1600" dirty="0" smtClean="0">
                <a:latin typeface="Arial Narrow" pitchFamily="34" charset="0"/>
              </a:rPr>
              <a:t>Community Service Providers</a:t>
            </a:r>
          </a:p>
          <a:p>
            <a:pPr>
              <a:buFont typeface="Wingdings" pitchFamily="2" charset="2"/>
              <a:buNone/>
            </a:pPr>
            <a:r>
              <a:rPr lang="en-US" sz="1600" dirty="0" smtClean="0">
                <a:latin typeface="Arial Narrow" pitchFamily="34" charset="0"/>
              </a:rPr>
              <a:t>Centre of Multicultural Youth</a:t>
            </a:r>
          </a:p>
        </p:txBody>
      </p:sp>
      <p:sp>
        <p:nvSpPr>
          <p:cNvPr id="3" name="TextBox 2"/>
          <p:cNvSpPr txBox="1"/>
          <p:nvPr/>
        </p:nvSpPr>
        <p:spPr>
          <a:xfrm>
            <a:off x="2843808" y="1904466"/>
            <a:ext cx="5255993" cy="1815882"/>
          </a:xfrm>
          <a:prstGeom prst="rect">
            <a:avLst/>
          </a:prstGeom>
          <a:noFill/>
        </p:spPr>
        <p:txBody>
          <a:bodyPr wrap="square" rtlCol="0">
            <a:spAutoFit/>
          </a:bodyPr>
          <a:lstStyle/>
          <a:p>
            <a:r>
              <a:rPr lang="en-US" sz="1600" b="1" dirty="0" smtClean="0">
                <a:solidFill>
                  <a:srgbClr val="2E4175"/>
                </a:solidFill>
                <a:latin typeface="Arial Narrow" pitchFamily="34" charset="0"/>
              </a:rPr>
              <a:t>Benefits of being an inclusive club</a:t>
            </a:r>
            <a:endParaRPr lang="en-US" sz="1600" b="1" dirty="0">
              <a:solidFill>
                <a:srgbClr val="2E4175"/>
              </a:solidFill>
              <a:latin typeface="Arial Narrow" pitchFamily="34" charset="0"/>
            </a:endParaRPr>
          </a:p>
          <a:p>
            <a:r>
              <a:rPr lang="en-AU" sz="1600" dirty="0">
                <a:latin typeface="Arial Narrow" pitchFamily="34" charset="0"/>
              </a:rPr>
              <a:t>More members means more income for the club</a:t>
            </a:r>
          </a:p>
          <a:p>
            <a:r>
              <a:rPr lang="en-AU" sz="1600" dirty="0" smtClean="0">
                <a:latin typeface="Arial Narrow" pitchFamily="34" charset="0"/>
              </a:rPr>
              <a:t>Opportunity </a:t>
            </a:r>
            <a:r>
              <a:rPr lang="en-AU" sz="1600" dirty="0">
                <a:latin typeface="Arial Narrow" pitchFamily="34" charset="0"/>
              </a:rPr>
              <a:t>to increase the number of skilled players in your club</a:t>
            </a:r>
          </a:p>
          <a:p>
            <a:r>
              <a:rPr lang="en-AU" sz="1600" dirty="0" smtClean="0">
                <a:latin typeface="Arial Narrow" pitchFamily="34" charset="0"/>
              </a:rPr>
              <a:t>Social </a:t>
            </a:r>
            <a:r>
              <a:rPr lang="en-AU" sz="1600" dirty="0">
                <a:latin typeface="Arial Narrow" pitchFamily="34" charset="0"/>
              </a:rPr>
              <a:t>benefits associated with new members and their family and friends participating</a:t>
            </a:r>
          </a:p>
          <a:p>
            <a:r>
              <a:rPr lang="en-AU" sz="1600" dirty="0" smtClean="0">
                <a:latin typeface="Arial Narrow" pitchFamily="34" charset="0"/>
              </a:rPr>
              <a:t>Potential </a:t>
            </a:r>
            <a:r>
              <a:rPr lang="en-AU" sz="1600" dirty="0">
                <a:latin typeface="Arial Narrow" pitchFamily="34" charset="0"/>
              </a:rPr>
              <a:t>to recruit volunteers and administrators</a:t>
            </a:r>
          </a:p>
          <a:p>
            <a:r>
              <a:rPr lang="en-AU" sz="1600" dirty="0" smtClean="0">
                <a:latin typeface="Arial Narrow" pitchFamily="34" charset="0"/>
              </a:rPr>
              <a:t>The </a:t>
            </a:r>
            <a:r>
              <a:rPr lang="en-AU" sz="1600" dirty="0">
                <a:latin typeface="Arial Narrow" pitchFamily="34" charset="0"/>
              </a:rPr>
              <a:t>opportunity to learn more about other cultures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7291" y="4883741"/>
            <a:ext cx="2143140" cy="135631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840" y="4864409"/>
            <a:ext cx="2146129" cy="135067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592" y="4856950"/>
            <a:ext cx="2134929" cy="1336683"/>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602" name="Text Box 6"/>
          <p:cNvSpPr txBox="1">
            <a:spLocks noChangeArrowheads="1"/>
          </p:cNvSpPr>
          <p:nvPr/>
        </p:nvSpPr>
        <p:spPr bwMode="auto">
          <a:xfrm>
            <a:off x="428596" y="214290"/>
            <a:ext cx="6172200" cy="396875"/>
          </a:xfrm>
          <a:prstGeom prst="rect">
            <a:avLst/>
          </a:prstGeom>
          <a:noFill/>
          <a:ln w="9525">
            <a:noFill/>
            <a:miter lim="800000"/>
            <a:headEnd/>
            <a:tailEnd/>
          </a:ln>
        </p:spPr>
        <p:txBody>
          <a:bodyPr>
            <a:spAutoFit/>
          </a:bodyPr>
          <a:lstStyle/>
          <a:p>
            <a:pPr>
              <a:spcBef>
                <a:spcPct val="50000"/>
              </a:spcBef>
            </a:pPr>
            <a:r>
              <a:rPr lang="en-US" sz="2000" b="1" dirty="0">
                <a:solidFill>
                  <a:srgbClr val="2E4175"/>
                </a:solidFill>
                <a:latin typeface="Arial Narrow" pitchFamily="34" charset="0"/>
              </a:rPr>
              <a:t>SPORTS ENGAGEMENT </a:t>
            </a:r>
            <a:r>
              <a:rPr lang="en-US" sz="2000" b="1" dirty="0" smtClean="0">
                <a:solidFill>
                  <a:srgbClr val="2E4175"/>
                </a:solidFill>
                <a:latin typeface="Arial Narrow" pitchFamily="34" charset="0"/>
              </a:rPr>
              <a:t>MODEL FOR INCLUSION</a:t>
            </a:r>
            <a:endParaRPr lang="en-US" sz="2000" dirty="0">
              <a:solidFill>
                <a:srgbClr val="2E4175"/>
              </a:solidFill>
              <a:latin typeface="Arial Narrow" pitchFamily="34" charset="0"/>
            </a:endParaRPr>
          </a:p>
        </p:txBody>
      </p:sp>
      <p:sp>
        <p:nvSpPr>
          <p:cNvPr id="4099" name="Text Box 7"/>
          <p:cNvSpPr txBox="1">
            <a:spLocks noChangeArrowheads="1"/>
          </p:cNvSpPr>
          <p:nvPr/>
        </p:nvSpPr>
        <p:spPr bwMode="auto">
          <a:xfrm>
            <a:off x="609600" y="1371600"/>
            <a:ext cx="6629400" cy="4800600"/>
          </a:xfrm>
          <a:prstGeom prst="rect">
            <a:avLst/>
          </a:prstGeom>
          <a:noFill/>
          <a:ln w="9525">
            <a:noFill/>
            <a:miter lim="800000"/>
            <a:headEnd/>
            <a:tailEnd/>
          </a:ln>
        </p:spPr>
        <p:txBody>
          <a:bodyPr>
            <a:spAutoFit/>
          </a:bodyPr>
          <a:lstStyle/>
          <a:p>
            <a:pPr marL="266700" indent="-266700">
              <a:spcBef>
                <a:spcPct val="50000"/>
              </a:spcBef>
              <a:defRPr/>
            </a:pPr>
            <a:endParaRPr lang="en-AU" sz="1200" dirty="0">
              <a:latin typeface="Arial Narrow" pitchFamily="34" charset="0"/>
            </a:endParaRPr>
          </a:p>
          <a:p>
            <a:pPr>
              <a:spcBef>
                <a:spcPct val="50000"/>
              </a:spcBef>
              <a:defRPr/>
            </a:pPr>
            <a:r>
              <a:rPr lang="en-US" sz="1200" dirty="0">
                <a:latin typeface="Arial Narrow" pitchFamily="34" charset="0"/>
              </a:rPr>
              <a:t/>
            </a:r>
            <a:br>
              <a:rPr lang="en-US" sz="1200" dirty="0">
                <a:latin typeface="Arial Narrow" pitchFamily="34" charset="0"/>
              </a:rPr>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endParaRPr lang="en-US" sz="1200" dirty="0"/>
          </a:p>
        </p:txBody>
      </p:sp>
      <p:pic>
        <p:nvPicPr>
          <p:cNvPr id="25604" name="Diagram 2"/>
          <p:cNvPicPr>
            <a:picLocks noChangeArrowheads="1"/>
          </p:cNvPicPr>
          <p:nvPr/>
        </p:nvPicPr>
        <p:blipFill>
          <a:blip r:embed="rId4" cstate="print"/>
          <a:srcRect/>
          <a:stretch>
            <a:fillRect/>
          </a:stretch>
        </p:blipFill>
        <p:spPr bwMode="auto">
          <a:xfrm>
            <a:off x="642910" y="642918"/>
            <a:ext cx="7000924" cy="557214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1896</TotalTime>
  <Words>713</Words>
  <Application>Microsoft Office PowerPoint</Application>
  <PresentationFormat>On-screen Show (4:3)</PresentationFormat>
  <Paragraphs>154</Paragraphs>
  <Slides>11</Slides>
  <Notes>11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4" baseType="lpstr">
      <vt:lpstr>Blank Presentation</vt:lpstr>
      <vt:lpstr>1_Blank Presentation</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Design  6</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6</dc:creator>
  <cp:lastModifiedBy>Nish Moses</cp:lastModifiedBy>
  <cp:revision>222</cp:revision>
  <dcterms:created xsi:type="dcterms:W3CDTF">2007-11-26T02:56:54Z</dcterms:created>
  <dcterms:modified xsi:type="dcterms:W3CDTF">2012-04-29T23:44:03Z</dcterms:modified>
</cp:coreProperties>
</file>