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8" r:id="rId4"/>
    <p:sldId id="259" r:id="rId5"/>
    <p:sldId id="263" r:id="rId6"/>
    <p:sldId id="260" r:id="rId7"/>
    <p:sldId id="287" r:id="rId8"/>
    <p:sldId id="284" r:id="rId9"/>
    <p:sldId id="294" r:id="rId10"/>
    <p:sldId id="295" r:id="rId11"/>
    <p:sldId id="265" r:id="rId12"/>
    <p:sldId id="290" r:id="rId13"/>
    <p:sldId id="283" r:id="rId14"/>
    <p:sldId id="271" r:id="rId15"/>
    <p:sldId id="272" r:id="rId16"/>
    <p:sldId id="289" r:id="rId17"/>
    <p:sldId id="293" r:id="rId18"/>
    <p:sldId id="274" r:id="rId19"/>
    <p:sldId id="277" r:id="rId20"/>
    <p:sldId id="279" r:id="rId21"/>
    <p:sldId id="278" r:id="rId22"/>
    <p:sldId id="291" r:id="rId23"/>
    <p:sldId id="292" r:id="rId24"/>
    <p:sldId id="281" r:id="rId25"/>
    <p:sldId id="285" r:id="rId26"/>
    <p:sldId id="275" r:id="rId27"/>
    <p:sldId id="282" r:id="rId28"/>
    <p:sldId id="297" r:id="rId29"/>
    <p:sldId id="298" r:id="rId30"/>
    <p:sldId id="299" r:id="rId31"/>
    <p:sldId id="300" r:id="rId32"/>
    <p:sldId id="301" r:id="rId33"/>
    <p:sldId id="302" r:id="rId34"/>
    <p:sldId id="286" r:id="rId35"/>
    <p:sldId id="303" r:id="rId36"/>
    <p:sldId id="304" r:id="rId37"/>
    <p:sldId id="305" r:id="rId38"/>
    <p:sldId id="306" r:id="rId3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20"/>
      <c:rotY val="22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37-4688-BDDA-297B5916CA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37-4688-BDDA-297B5916CA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F37-4688-BDDA-297B5916CA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F37-4688-BDDA-297B5916CA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B4F-4350-B941-6BED93B1EAA5}"/>
              </c:ext>
            </c:extLst>
          </c:dPt>
          <c:cat>
            <c:strRef>
              <c:f>Sheet1!$A$2:$A$6</c:f>
              <c:strCache>
                <c:ptCount val="5"/>
                <c:pt idx="0">
                  <c:v>Office expenses</c:v>
                </c:pt>
                <c:pt idx="1">
                  <c:v>Staff</c:v>
                </c:pt>
                <c:pt idx="2">
                  <c:v>junior</c:v>
                </c:pt>
                <c:pt idx="3">
                  <c:v>league</c:v>
                </c:pt>
                <c:pt idx="4">
                  <c:v>tments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38000</c:v>
                </c:pt>
                <c:pt idx="1">
                  <c:v>287000</c:v>
                </c:pt>
                <c:pt idx="2">
                  <c:v>57000</c:v>
                </c:pt>
                <c:pt idx="3">
                  <c:v>96000</c:v>
                </c:pt>
                <c:pt idx="4">
                  <c:v>27000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9-4C1D-903A-4FE48654D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86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</a:rPr>
              <a:t>Income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2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392-42A7-B4F6-D1F90D539C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392-42A7-B4F6-D1F90D539C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392-42A7-B4F6-D1F90D539C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392-42A7-B4F6-D1F90D539CB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392-42A7-B4F6-D1F90D539CB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392-42A7-B4F6-D1F90D539CB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392-42A7-B4F6-D1F90D539CBC}"/>
              </c:ext>
            </c:extLst>
          </c:dPt>
          <c:cat>
            <c:strRef>
              <c:f>Sheet1!$A$2:$A$8</c:f>
              <c:strCache>
                <c:ptCount val="7"/>
                <c:pt idx="0">
                  <c:v>Coaching</c:v>
                </c:pt>
                <c:pt idx="1">
                  <c:v>Grants</c:v>
                </c:pt>
                <c:pt idx="2">
                  <c:v>Registration</c:v>
                </c:pt>
                <c:pt idx="3">
                  <c:v>Donations</c:v>
                </c:pt>
                <c:pt idx="4">
                  <c:v>Junior</c:v>
                </c:pt>
                <c:pt idx="5">
                  <c:v>Leagues</c:v>
                </c:pt>
                <c:pt idx="6">
                  <c:v>T/ment Rep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49000</c:v>
                </c:pt>
                <c:pt idx="1">
                  <c:v>203000</c:v>
                </c:pt>
                <c:pt idx="2">
                  <c:v>33000</c:v>
                </c:pt>
                <c:pt idx="3">
                  <c:v>8000</c:v>
                </c:pt>
                <c:pt idx="4">
                  <c:v>93000</c:v>
                </c:pt>
                <c:pt idx="5" formatCode="#,##0">
                  <c:v>153000</c:v>
                </c:pt>
                <c:pt idx="6">
                  <c:v>38000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A-4888-A7A8-7846F2685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Equity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-90000</c:v>
                </c:pt>
                <c:pt idx="1">
                  <c:v>-33000</c:v>
                </c:pt>
                <c:pt idx="2">
                  <c:v>50000</c:v>
                </c:pt>
                <c:pt idx="3">
                  <c:v>72000</c:v>
                </c:pt>
                <c:pt idx="4">
                  <c:v>-22000</c:v>
                </c:pt>
                <c:pt idx="5">
                  <c:v>20000</c:v>
                </c:pt>
                <c:pt idx="6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0-4A20-A0DF-5D8AE183D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090048"/>
        <c:axId val="105095936"/>
        <c:axId val="0"/>
      </c:bar3DChart>
      <c:catAx>
        <c:axId val="10509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5095936"/>
        <c:crosses val="autoZero"/>
        <c:auto val="1"/>
        <c:lblAlgn val="ctr"/>
        <c:lblOffset val="100"/>
        <c:noMultiLvlLbl val="0"/>
      </c:catAx>
      <c:valAx>
        <c:axId val="10509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5090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Principal Remaining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133000</c:v>
                </c:pt>
                <c:pt idx="1">
                  <c:v>114000</c:v>
                </c:pt>
                <c:pt idx="2">
                  <c:v>95000</c:v>
                </c:pt>
                <c:pt idx="3">
                  <c:v>76000</c:v>
                </c:pt>
                <c:pt idx="4">
                  <c:v>57000</c:v>
                </c:pt>
                <c:pt idx="5">
                  <c:v>38000</c:v>
                </c:pt>
                <c:pt idx="6">
                  <c:v>19000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7-47B7-9542-8249E11CC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214912"/>
        <c:axId val="106216448"/>
        <c:axId val="0"/>
      </c:bar3DChart>
      <c:catAx>
        <c:axId val="10621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6216448"/>
        <c:crosses val="autoZero"/>
        <c:auto val="1"/>
        <c:lblAlgn val="ctr"/>
        <c:lblOffset val="100"/>
        <c:noMultiLvlLbl val="0"/>
      </c:catAx>
      <c:valAx>
        <c:axId val="10621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62149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Salaries/wages/contractors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185297</c:v>
                </c:pt>
                <c:pt idx="1">
                  <c:v>197866</c:v>
                </c:pt>
                <c:pt idx="2">
                  <c:v>252624</c:v>
                </c:pt>
                <c:pt idx="3">
                  <c:v>287165</c:v>
                </c:pt>
                <c:pt idx="4">
                  <c:v>287000</c:v>
                </c:pt>
                <c:pt idx="5" formatCode="#,##0">
                  <c:v>265000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1-41E2-99DE-0EF1217B4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184768"/>
        <c:axId val="113186304"/>
        <c:axId val="0"/>
      </c:bar3DChart>
      <c:catAx>
        <c:axId val="11318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13186304"/>
        <c:crosses val="autoZero"/>
        <c:auto val="1"/>
        <c:lblAlgn val="ctr"/>
        <c:lblOffset val="100"/>
        <c:noMultiLvlLbl val="0"/>
      </c:catAx>
      <c:valAx>
        <c:axId val="1131863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13184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Community</a:t>
            </a:r>
            <a:r>
              <a:rPr lang="en-US" baseline="0" dirty="0" smtClean="0"/>
              <a:t> Funding</a:t>
            </a:r>
            <a:endParaRPr lang="en-US" dirty="0" smtClean="0"/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1454262661611"/>
          <c:y val="0.12726065149008067"/>
          <c:w val="0.7188446583066006"/>
          <c:h val="0.743937809478336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197000</c:v>
                </c:pt>
                <c:pt idx="1">
                  <c:v>226000</c:v>
                </c:pt>
                <c:pt idx="2">
                  <c:v>238000</c:v>
                </c:pt>
                <c:pt idx="3">
                  <c:v>186000</c:v>
                </c:pt>
                <c:pt idx="4">
                  <c:v>203000</c:v>
                </c:pt>
                <c:pt idx="5" formatCode="#,##0">
                  <c:v>225000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1-41E2-99DE-0EF1217B4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184768"/>
        <c:axId val="113186304"/>
        <c:axId val="0"/>
      </c:bar3DChart>
      <c:catAx>
        <c:axId val="11318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13186304"/>
        <c:crosses val="autoZero"/>
        <c:auto val="1"/>
        <c:lblAlgn val="ctr"/>
        <c:lblOffset val="100"/>
        <c:noMultiLvlLbl val="0"/>
      </c:catAx>
      <c:valAx>
        <c:axId val="1131863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13184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B520-B2FA-4C48-B029-54C5D93F43B9}" type="datetimeFigureOut">
              <a:rPr lang="en-NZ" smtClean="0"/>
              <a:pPr/>
              <a:t>30/03/2016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3124-738D-4775-A27C-B459D5757EC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summary/q_2FbIxOEej8ipqw3nJ81T0w2p2DCyc50Q0TAAg8xnOH0_3D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Canterbury Basketball </a:t>
            </a:r>
            <a:b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Association Incorporated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General Meeting 2016</a:t>
            </a:r>
          </a:p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Wednesday 30</a:t>
            </a:r>
            <a:r>
              <a:rPr lang="en-NZ" sz="3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March</a:t>
            </a:r>
          </a:p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7pm</a:t>
            </a:r>
          </a:p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Hornby Working </a:t>
            </a:r>
            <a:r>
              <a:rPr lang="en-NZ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en’s Club 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Constitutional Changes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Right of Board Members to vote at the AGM</a:t>
            </a:r>
          </a:p>
          <a:p>
            <a:r>
              <a:rPr lang="en-NZ" dirty="0" smtClean="0"/>
              <a:t>This was unintentionally omitted from new Constitution in 2014</a:t>
            </a:r>
          </a:p>
          <a:p>
            <a:r>
              <a:rPr lang="en-NZ" dirty="0" smtClean="0"/>
              <a:t>2011 Constitution gave Board members one vote</a:t>
            </a:r>
          </a:p>
          <a:p>
            <a:r>
              <a:rPr lang="en-NZ" dirty="0" smtClean="0"/>
              <a:t>Never intended to be altered ( Murray Strong)</a:t>
            </a:r>
          </a:p>
          <a:p>
            <a:r>
              <a:rPr lang="en-NZ" dirty="0" smtClean="0"/>
              <a:t>Board Member rotation Policy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91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Financial Results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$40,000 surplus for 2015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Equity now positive $20,000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Increase in Community Funding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Decrease in Admin costs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Expenditure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009369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91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Income 2015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609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74407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05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CBA Equity 2010-2016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741621"/>
              </p:ext>
            </p:extLst>
          </p:nvPr>
        </p:nvGraphicFramePr>
        <p:xfrm>
          <a:off x="634281" y="145043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CBA Loan from CCC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949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8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0100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Staff Costs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653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8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0100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Community Funding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88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4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Adoption of Annual Accounts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Motion: “That the Annual Accounts for the 12 Months ending 31</a:t>
            </a:r>
            <a:r>
              <a:rPr lang="en-NZ" sz="3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December 2015 be adopted together with the audit report received from HP Hanna”.</a:t>
            </a:r>
          </a:p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Motion: “That the Boards appointment of HP Hanna as auditors be ratified and that the Board be authorised to fix the auditors remuneration”.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8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Board Status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Camilla Obel: Resigned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Jeremy Phillips: Interim Chair ( re-elected 2015)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Alan Harrison (Elected 2013)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Simon-Pierre </a:t>
            </a:r>
            <a:r>
              <a:rPr lang="en-NZ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Mbonyinshuti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(Elected 2013)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Richard Evans: Appointed 2015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Lisa Rooney: Elected 2015</a:t>
            </a:r>
          </a:p>
          <a:p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2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Agenda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Welcome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Apologies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Obituaries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N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Roll Call/voting entitlements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Confirmation of minutes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Chairman’s Report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Adoption of Annual Report and Financial Statements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Appointment of Auditor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Election of Officers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Notices of Motion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General Business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Strategic Benchmarking</a:t>
            </a:r>
          </a:p>
          <a:p>
            <a:pPr marL="514350" indent="-514350">
              <a:buAutoNum type="arabicPeriod"/>
            </a:pPr>
            <a:r>
              <a:rPr lang="en-N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Glory league</a:t>
            </a:r>
          </a:p>
          <a:p>
            <a:pPr marL="0" indent="0"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Election of Board Members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Appointed Board Member vacancies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NZ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Elected Board member vacancies</a:t>
            </a:r>
          </a:p>
          <a:p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3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Life Membership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Nominees for Life Membership</a:t>
            </a:r>
            <a:endParaRPr lang="en-NZ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9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Notices of Motion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That the CBA Constitutional Changes be adopted as per those documented on the CBA Website on Wednesday 16</a:t>
            </a:r>
            <a:r>
              <a:rPr lang="en-NZ" sz="3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March, 2016</a:t>
            </a:r>
          </a:p>
          <a:p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9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 Business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None notified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9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Strategic Plan 2015-2018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Mission: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NZ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Enhancing the Basketball environment in Canterbury and encouraging more people of all ages to participate as players, coaches, referees, administrators, high performers, supporters or fans</a:t>
            </a:r>
            <a:endParaRPr lang="en-NZ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8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Focus Areas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Club Capability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Referee recruitment and retention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Competition Structure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Increase CBA influence nationally and regionally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Coach appointment and education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access to facilities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 LTAD pathways and policies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0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Outcomes by 2018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and better trained Referees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women and girls participating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post-secondary school players retained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CBA Coaches involved at the National level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CBA Players participating at National and International level.</a:t>
            </a:r>
          </a:p>
          <a:p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9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Outcomes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Grow participation in </a:t>
            </a:r>
            <a:r>
              <a:rPr lang="en-NZ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ommunity Basketball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Grow Public Interest in basketball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 high quality players, coaches and referees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</a:t>
            </a:r>
            <a:r>
              <a:rPr lang="en-NZ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overnance effectiveness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Align human resources to strategy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Ongoing staff training and support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Increase income and financial reserves</a:t>
            </a:r>
          </a:p>
          <a:p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6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Grow participation in basketball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899592" y="1700808"/>
          <a:ext cx="7787208" cy="4176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539">
                  <a:extLst>
                    <a:ext uri="{9D8B030D-6E8A-4147-A177-3AD203B41FA5}">
                      <a16:colId xmlns:a16="http://schemas.microsoft.com/office/drawing/2014/main" val="2918098960"/>
                    </a:ext>
                  </a:extLst>
                </a:gridCol>
                <a:gridCol w="1791344">
                  <a:extLst>
                    <a:ext uri="{9D8B030D-6E8A-4147-A177-3AD203B41FA5}">
                      <a16:colId xmlns:a16="http://schemas.microsoft.com/office/drawing/2014/main" val="4261341287"/>
                    </a:ext>
                  </a:extLst>
                </a:gridCol>
                <a:gridCol w="717043">
                  <a:extLst>
                    <a:ext uri="{9D8B030D-6E8A-4147-A177-3AD203B41FA5}">
                      <a16:colId xmlns:a16="http://schemas.microsoft.com/office/drawing/2014/main" val="235248263"/>
                    </a:ext>
                  </a:extLst>
                </a:gridCol>
                <a:gridCol w="716201">
                  <a:extLst>
                    <a:ext uri="{9D8B030D-6E8A-4147-A177-3AD203B41FA5}">
                      <a16:colId xmlns:a16="http://schemas.microsoft.com/office/drawing/2014/main" val="4075613427"/>
                    </a:ext>
                  </a:extLst>
                </a:gridCol>
                <a:gridCol w="717043">
                  <a:extLst>
                    <a:ext uri="{9D8B030D-6E8A-4147-A177-3AD203B41FA5}">
                      <a16:colId xmlns:a16="http://schemas.microsoft.com/office/drawing/2014/main" val="385406467"/>
                    </a:ext>
                  </a:extLst>
                </a:gridCol>
                <a:gridCol w="716201">
                  <a:extLst>
                    <a:ext uri="{9D8B030D-6E8A-4147-A177-3AD203B41FA5}">
                      <a16:colId xmlns:a16="http://schemas.microsoft.com/office/drawing/2014/main" val="550374663"/>
                    </a:ext>
                  </a:extLst>
                </a:gridCol>
                <a:gridCol w="717043">
                  <a:extLst>
                    <a:ext uri="{9D8B030D-6E8A-4147-A177-3AD203B41FA5}">
                      <a16:colId xmlns:a16="http://schemas.microsoft.com/office/drawing/2014/main" val="880616136"/>
                    </a:ext>
                  </a:extLst>
                </a:gridCol>
                <a:gridCol w="648794">
                  <a:extLst>
                    <a:ext uri="{9D8B030D-6E8A-4147-A177-3AD203B41FA5}">
                      <a16:colId xmlns:a16="http://schemas.microsoft.com/office/drawing/2014/main" val="2761162279"/>
                    </a:ext>
                  </a:extLst>
                </a:gridCol>
              </a:tblGrid>
              <a:tr h="591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Objective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KPI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2014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2015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2016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Not 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396032"/>
                  </a:ext>
                </a:extLst>
              </a:tr>
              <a:tr h="89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More secondary graduate players in clubs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20% increase relative to 2014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4 U20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club teams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6 U20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Club teams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821536"/>
                  </a:ext>
                </a:extLst>
              </a:tr>
              <a:tr h="89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More women and girls playing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16 teams in girls u16 and u20 grades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teams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teams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426755"/>
                  </a:ext>
                </a:extLst>
              </a:tr>
              <a:tr h="89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More participants in community basketball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30% increase in number relative to 2014. 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5959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6625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851544"/>
                  </a:ext>
                </a:extLst>
              </a:tr>
              <a:tr h="89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Improved club capacity and capability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Tier One clubs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1772711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solidFill>
                  <a:schemeClr val="accent6"/>
                </a:solidFill>
              </a:rPr>
              <a:t>Grow Public Interest in Basketball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755577" y="1268759"/>
          <a:ext cx="7416822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659">
                  <a:extLst>
                    <a:ext uri="{9D8B030D-6E8A-4147-A177-3AD203B41FA5}">
                      <a16:colId xmlns:a16="http://schemas.microsoft.com/office/drawing/2014/main" val="1890470968"/>
                    </a:ext>
                  </a:extLst>
                </a:gridCol>
                <a:gridCol w="1706142">
                  <a:extLst>
                    <a:ext uri="{9D8B030D-6E8A-4147-A177-3AD203B41FA5}">
                      <a16:colId xmlns:a16="http://schemas.microsoft.com/office/drawing/2014/main" val="207656560"/>
                    </a:ext>
                  </a:extLst>
                </a:gridCol>
                <a:gridCol w="682938">
                  <a:extLst>
                    <a:ext uri="{9D8B030D-6E8A-4147-A177-3AD203B41FA5}">
                      <a16:colId xmlns:a16="http://schemas.microsoft.com/office/drawing/2014/main" val="859615983"/>
                    </a:ext>
                  </a:extLst>
                </a:gridCol>
                <a:gridCol w="682136">
                  <a:extLst>
                    <a:ext uri="{9D8B030D-6E8A-4147-A177-3AD203B41FA5}">
                      <a16:colId xmlns:a16="http://schemas.microsoft.com/office/drawing/2014/main" val="1262407310"/>
                    </a:ext>
                  </a:extLst>
                </a:gridCol>
                <a:gridCol w="682938">
                  <a:extLst>
                    <a:ext uri="{9D8B030D-6E8A-4147-A177-3AD203B41FA5}">
                      <a16:colId xmlns:a16="http://schemas.microsoft.com/office/drawing/2014/main" val="446968954"/>
                    </a:ext>
                  </a:extLst>
                </a:gridCol>
                <a:gridCol w="682136">
                  <a:extLst>
                    <a:ext uri="{9D8B030D-6E8A-4147-A177-3AD203B41FA5}">
                      <a16:colId xmlns:a16="http://schemas.microsoft.com/office/drawing/2014/main" val="2692792732"/>
                    </a:ext>
                  </a:extLst>
                </a:gridCol>
                <a:gridCol w="682938">
                  <a:extLst>
                    <a:ext uri="{9D8B030D-6E8A-4147-A177-3AD203B41FA5}">
                      <a16:colId xmlns:a16="http://schemas.microsoft.com/office/drawing/2014/main" val="1291537672"/>
                    </a:ext>
                  </a:extLst>
                </a:gridCol>
                <a:gridCol w="617935">
                  <a:extLst>
                    <a:ext uri="{9D8B030D-6E8A-4147-A177-3AD203B41FA5}">
                      <a16:colId xmlns:a16="http://schemas.microsoft.com/office/drawing/2014/main" val="2826512365"/>
                    </a:ext>
                  </a:extLst>
                </a:gridCol>
              </a:tblGrid>
              <a:tr h="64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Objective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KPI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2014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2015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2016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Not 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211141"/>
                  </a:ext>
                </a:extLst>
              </a:tr>
              <a:tr h="165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Improved Competition Structure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75% satisfaction with Comp Structure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87% comp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92% overall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540695"/>
                  </a:ext>
                </a:extLst>
              </a:tr>
              <a:tr h="98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Provision of and access to facilities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75% satisfaction with access to facilities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799119"/>
                  </a:ext>
                </a:extLst>
              </a:tr>
              <a:tr h="1319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Increase CBA influence nationally and internationally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 people from Canterbury on BBNZ Board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58464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374387" y="-177227"/>
            <a:ext cx="11556186" cy="72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14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Apologies/Obituaries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Apologies: </a:t>
            </a:r>
          </a:p>
          <a:p>
            <a:pPr marL="0" indent="0"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John </a:t>
            </a:r>
            <a:r>
              <a:rPr lang="en-NZ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Grocott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Jamie Graham, </a:t>
            </a:r>
            <a:r>
              <a:rPr lang="en-NZ" sz="3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NZ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arinda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van </a:t>
            </a:r>
            <a:r>
              <a:rPr lang="en-NZ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Vuuren</a:t>
            </a: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Scott Howell, Ritchie Howell, Heather Devlin, Paula Wilkinson</a:t>
            </a:r>
          </a:p>
          <a:p>
            <a:pPr marL="0" indent="0"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Obituary:  Graeme Davey</a:t>
            </a:r>
          </a:p>
          <a:p>
            <a:pPr>
              <a:buNone/>
            </a:pPr>
            <a:r>
              <a:rPr lang="en-NZ" sz="2800" dirty="0" smtClean="0"/>
              <a:t> </a:t>
            </a:r>
          </a:p>
          <a:p>
            <a:pPr marL="0" indent="0"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3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solidFill>
                  <a:schemeClr val="accent6"/>
                </a:solidFill>
              </a:rPr>
              <a:t>Develop high quality players, coaches, and referees.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628801"/>
          <a:ext cx="8003233" cy="4932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2462">
                  <a:extLst>
                    <a:ext uri="{9D8B030D-6E8A-4147-A177-3AD203B41FA5}">
                      <a16:colId xmlns:a16="http://schemas.microsoft.com/office/drawing/2014/main" val="41980938"/>
                    </a:ext>
                  </a:extLst>
                </a:gridCol>
                <a:gridCol w="1841037">
                  <a:extLst>
                    <a:ext uri="{9D8B030D-6E8A-4147-A177-3AD203B41FA5}">
                      <a16:colId xmlns:a16="http://schemas.microsoft.com/office/drawing/2014/main" val="2421740335"/>
                    </a:ext>
                  </a:extLst>
                </a:gridCol>
                <a:gridCol w="736935">
                  <a:extLst>
                    <a:ext uri="{9D8B030D-6E8A-4147-A177-3AD203B41FA5}">
                      <a16:colId xmlns:a16="http://schemas.microsoft.com/office/drawing/2014/main" val="813662064"/>
                    </a:ext>
                  </a:extLst>
                </a:gridCol>
                <a:gridCol w="736069">
                  <a:extLst>
                    <a:ext uri="{9D8B030D-6E8A-4147-A177-3AD203B41FA5}">
                      <a16:colId xmlns:a16="http://schemas.microsoft.com/office/drawing/2014/main" val="2024996150"/>
                    </a:ext>
                  </a:extLst>
                </a:gridCol>
                <a:gridCol w="736935">
                  <a:extLst>
                    <a:ext uri="{9D8B030D-6E8A-4147-A177-3AD203B41FA5}">
                      <a16:colId xmlns:a16="http://schemas.microsoft.com/office/drawing/2014/main" val="2227686570"/>
                    </a:ext>
                  </a:extLst>
                </a:gridCol>
                <a:gridCol w="736069">
                  <a:extLst>
                    <a:ext uri="{9D8B030D-6E8A-4147-A177-3AD203B41FA5}">
                      <a16:colId xmlns:a16="http://schemas.microsoft.com/office/drawing/2014/main" val="3293725127"/>
                    </a:ext>
                  </a:extLst>
                </a:gridCol>
                <a:gridCol w="736935">
                  <a:extLst>
                    <a:ext uri="{9D8B030D-6E8A-4147-A177-3AD203B41FA5}">
                      <a16:colId xmlns:a16="http://schemas.microsoft.com/office/drawing/2014/main" val="2927567113"/>
                    </a:ext>
                  </a:extLst>
                </a:gridCol>
                <a:gridCol w="666791">
                  <a:extLst>
                    <a:ext uri="{9D8B030D-6E8A-4147-A177-3AD203B41FA5}">
                      <a16:colId xmlns:a16="http://schemas.microsoft.com/office/drawing/2014/main" val="1247625259"/>
                    </a:ext>
                  </a:extLst>
                </a:gridCol>
              </a:tblGrid>
              <a:tr h="352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Objective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KPI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2014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2015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2016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Not Met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On Track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Met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3216638129"/>
                  </a:ext>
                </a:extLst>
              </a:tr>
              <a:tr h="52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Seamless LTAD pathway and policies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Relevant LTAD policy in place by 2018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1590880436"/>
                  </a:ext>
                </a:extLst>
              </a:tr>
              <a:tr h="1056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More CBA Players participating at national and International Level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100% increase relative to 2014 (both NZ Reps and US College Scholarships)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4 Nat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reps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 College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schols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6 Nat reps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6 College schols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On Track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526124818"/>
                  </a:ext>
                </a:extLst>
              </a:tr>
              <a:tr h="123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Provision of Referee recruitment and education programs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30% increase in ref numbers relative to 2014. 10% increase in each level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I Refs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J L1 (P)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K L2(S)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L L3(C)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M Refs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N L1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O L2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P L3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On Track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1141461892"/>
                  </a:ext>
                </a:extLst>
              </a:tr>
              <a:tr h="1056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More coaches and Referees involved at national level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6 NBL Ref’s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4 WBC Refs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3 National coaches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Coaching Schools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3 NBL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 WBC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1 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6 NBL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 WBC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On Track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3146667765"/>
                  </a:ext>
                </a:extLst>
              </a:tr>
              <a:tr h="704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Provision of Rep Coach appointment process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Policy in place either CBA or external provider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Pending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On Track</a:t>
                      </a:r>
                      <a:endParaRPr lang="en-N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306044334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6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solidFill>
                  <a:schemeClr val="accent6"/>
                </a:solidFill>
              </a:rPr>
              <a:t>Vibrant and capable CBA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611562" y="1417638"/>
          <a:ext cx="7776863" cy="4747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1196">
                  <a:extLst>
                    <a:ext uri="{9D8B030D-6E8A-4147-A177-3AD203B41FA5}">
                      <a16:colId xmlns:a16="http://schemas.microsoft.com/office/drawing/2014/main" val="3923990922"/>
                    </a:ext>
                  </a:extLst>
                </a:gridCol>
                <a:gridCol w="1788965">
                  <a:extLst>
                    <a:ext uri="{9D8B030D-6E8A-4147-A177-3AD203B41FA5}">
                      <a16:colId xmlns:a16="http://schemas.microsoft.com/office/drawing/2014/main" val="3210898048"/>
                    </a:ext>
                  </a:extLst>
                </a:gridCol>
                <a:gridCol w="716091">
                  <a:extLst>
                    <a:ext uri="{9D8B030D-6E8A-4147-A177-3AD203B41FA5}">
                      <a16:colId xmlns:a16="http://schemas.microsoft.com/office/drawing/2014/main" val="3814895792"/>
                    </a:ext>
                  </a:extLst>
                </a:gridCol>
                <a:gridCol w="715249">
                  <a:extLst>
                    <a:ext uri="{9D8B030D-6E8A-4147-A177-3AD203B41FA5}">
                      <a16:colId xmlns:a16="http://schemas.microsoft.com/office/drawing/2014/main" val="3158284885"/>
                    </a:ext>
                  </a:extLst>
                </a:gridCol>
                <a:gridCol w="716091">
                  <a:extLst>
                    <a:ext uri="{9D8B030D-6E8A-4147-A177-3AD203B41FA5}">
                      <a16:colId xmlns:a16="http://schemas.microsoft.com/office/drawing/2014/main" val="3172951907"/>
                    </a:ext>
                  </a:extLst>
                </a:gridCol>
                <a:gridCol w="715249">
                  <a:extLst>
                    <a:ext uri="{9D8B030D-6E8A-4147-A177-3AD203B41FA5}">
                      <a16:colId xmlns:a16="http://schemas.microsoft.com/office/drawing/2014/main" val="2178122935"/>
                    </a:ext>
                  </a:extLst>
                </a:gridCol>
                <a:gridCol w="716091">
                  <a:extLst>
                    <a:ext uri="{9D8B030D-6E8A-4147-A177-3AD203B41FA5}">
                      <a16:colId xmlns:a16="http://schemas.microsoft.com/office/drawing/2014/main" val="1541538868"/>
                    </a:ext>
                  </a:extLst>
                </a:gridCol>
                <a:gridCol w="647931">
                  <a:extLst>
                    <a:ext uri="{9D8B030D-6E8A-4147-A177-3AD203B41FA5}">
                      <a16:colId xmlns:a16="http://schemas.microsoft.com/office/drawing/2014/main" val="3216724208"/>
                    </a:ext>
                  </a:extLst>
                </a:gridCol>
              </a:tblGrid>
              <a:tr h="492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1895" algn="r"/>
                        </a:tabLst>
                      </a:pPr>
                      <a:r>
                        <a:rPr lang="en-NZ" sz="1200">
                          <a:effectLst/>
                        </a:rPr>
                        <a:t>Objective	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KPI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2014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2015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2016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Not 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009805"/>
                  </a:ext>
                </a:extLst>
              </a:tr>
              <a:tr h="746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Improve governance effectiveness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Introduction booklet and self evaluation survey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pending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523576"/>
                  </a:ext>
                </a:extLst>
              </a:tr>
              <a:tr h="100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Align staffing structure to strategy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Organisational chart showing strategic responsibilities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Complete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Met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549166"/>
                  </a:ext>
                </a:extLst>
              </a:tr>
              <a:tr h="1254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Provide on-going staff training and support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Report on CBA Professional Development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CC, RM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BBNZ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course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CC sport canty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GM LinC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868330"/>
                  </a:ext>
                </a:extLst>
              </a:tr>
              <a:tr h="1254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To Increase income relative to expenses and financial reserves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Financial reserve at 6 months operational expenses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-$95K surplus -$20K equity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$40K surplus $20K equity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On Track</a:t>
                      </a:r>
                      <a:endParaRPr lang="en-N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 </a:t>
                      </a:r>
                      <a:endParaRPr lang="en-N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33020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CBA Organisational Chart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3383151"/>
            <a:ext cx="8229600" cy="41154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98376" y="13723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pSp>
        <p:nvGrpSpPr>
          <p:cNvPr id="10" name="Organization Chart 18"/>
          <p:cNvGrpSpPr>
            <a:grpSpLocks noChangeAspect="1"/>
          </p:cNvGrpSpPr>
          <p:nvPr/>
        </p:nvGrpSpPr>
        <p:grpSpPr bwMode="auto">
          <a:xfrm>
            <a:off x="0" y="1692276"/>
            <a:ext cx="8696325" cy="3543299"/>
            <a:chOff x="969" y="81"/>
            <a:chExt cx="12736" cy="831"/>
          </a:xfrm>
        </p:grpSpPr>
        <p:cxnSp>
          <p:nvCxnSpPr>
            <p:cNvPr id="5147" name="_s5147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rot="5400000" flipH="1">
              <a:off x="9731" y="-1981"/>
              <a:ext cx="166" cy="4954"/>
            </a:xfrm>
            <a:prstGeom prst="bentConnector3">
              <a:avLst>
                <a:gd name="adj1" fmla="val 10944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6" name="_s514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8080" y="-330"/>
              <a:ext cx="166" cy="1652"/>
            </a:xfrm>
            <a:prstGeom prst="bentConnector3">
              <a:avLst>
                <a:gd name="adj1" fmla="val 10944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5" name="_s5145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6429" y="-330"/>
              <a:ext cx="166" cy="1651"/>
            </a:xfrm>
            <a:prstGeom prst="bentConnector3">
              <a:avLst>
                <a:gd name="adj1" fmla="val 10944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4" name="_s5144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4778" y="-1981"/>
              <a:ext cx="166" cy="4953"/>
            </a:xfrm>
            <a:prstGeom prst="bentConnector3">
              <a:avLst>
                <a:gd name="adj1" fmla="val 10944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_s5143"/>
            <p:cNvSpPr>
              <a:spLocks noChangeArrowheads="1"/>
            </p:cNvSpPr>
            <p:nvPr/>
          </p:nvSpPr>
          <p:spPr bwMode="auto">
            <a:xfrm>
              <a:off x="5922" y="81"/>
              <a:ext cx="2830" cy="33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104966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General Manager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Sustainability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Financial, operational,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Development/innovation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Club development, new products and services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Culture: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5142"/>
            <p:cNvSpPr>
              <a:spLocks noChangeArrowheads="1"/>
            </p:cNvSpPr>
            <p:nvPr/>
          </p:nvSpPr>
          <p:spPr bwMode="auto">
            <a:xfrm>
              <a:off x="969" y="579"/>
              <a:ext cx="2830" cy="3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156751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Community Basketball  Manager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Communication: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Timely and accurate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Quality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 75% satisfaction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Growth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 Increase in teams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5141"/>
            <p:cNvSpPr>
              <a:spLocks noChangeArrowheads="1"/>
            </p:cNvSpPr>
            <p:nvPr/>
          </p:nvSpPr>
          <p:spPr bwMode="auto">
            <a:xfrm>
              <a:off x="4271" y="579"/>
              <a:ext cx="2830" cy="33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Community Coach/WDO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Growth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 More coaches/female participants/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Tracking: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Database of coaches and levels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Development: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More coaches at higher levels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_s5140"/>
            <p:cNvSpPr>
              <a:spLocks noChangeArrowheads="1"/>
            </p:cNvSpPr>
            <p:nvPr/>
          </p:nvSpPr>
          <p:spPr bwMode="auto">
            <a:xfrm>
              <a:off x="7573" y="579"/>
              <a:ext cx="2830" cy="333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156751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Referee Manager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Growth: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More referees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Tracking: 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Database of referees and levels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Satisfaction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 75% satisfaction rating in club survey 80% games covered with 2 ref’s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5139"/>
            <p:cNvSpPr>
              <a:spLocks noChangeArrowheads="1"/>
            </p:cNvSpPr>
            <p:nvPr/>
          </p:nvSpPr>
          <p:spPr bwMode="auto">
            <a:xfrm>
              <a:off x="10875" y="579"/>
              <a:ext cx="2830" cy="33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156751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Finance Manager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Reporting: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Timely and accurate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Controlling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: Stock, debtors,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70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CRBF Survey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Survey Results</a:t>
            </a:r>
          </a:p>
          <a:p>
            <a:endParaRPr lang="en-NZ" dirty="0"/>
          </a:p>
          <a:p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www.surveymonkey.com/summary/q_2FbIxOEej8ipqw3nJ81T0w2p2DCyc50Q0TAAg8xnOH0_3D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84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Competitions Administrator’s Report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Last Year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Year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Beyond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1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Referee Managers Report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9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Wildcats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Sponsorship from </a:t>
            </a:r>
            <a:r>
              <a:rPr lang="en-NZ" dirty="0" err="1" smtClean="0"/>
              <a:t>Alloyfold</a:t>
            </a:r>
            <a:r>
              <a:rPr lang="en-NZ" dirty="0" smtClean="0"/>
              <a:t> as naming rights sponsor, and 10 second tier sponsors</a:t>
            </a:r>
          </a:p>
          <a:p>
            <a:r>
              <a:rPr lang="en-NZ" dirty="0" smtClean="0"/>
              <a:t>Great crowd for Wildcats game on Friday</a:t>
            </a:r>
          </a:p>
          <a:p>
            <a:r>
              <a:rPr lang="en-NZ" dirty="0" smtClean="0"/>
              <a:t>Sit on top of points table after 1 WBC tournament</a:t>
            </a:r>
          </a:p>
          <a:p>
            <a:r>
              <a:rPr lang="en-NZ" dirty="0" smtClean="0"/>
              <a:t>500 interactions per Facebook post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79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Women’s Development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6 Female coaches at </a:t>
            </a:r>
            <a:r>
              <a:rPr lang="en-NZ" dirty="0"/>
              <a:t>E</a:t>
            </a:r>
            <a:r>
              <a:rPr lang="en-NZ" dirty="0" smtClean="0"/>
              <a:t>aster junior tournament (3 in 2015)</a:t>
            </a:r>
          </a:p>
          <a:p>
            <a:r>
              <a:rPr lang="en-NZ" dirty="0" smtClean="0"/>
              <a:t>Whelan Trophy for Girls </a:t>
            </a:r>
          </a:p>
          <a:p>
            <a:r>
              <a:rPr lang="en-NZ" dirty="0" smtClean="0"/>
              <a:t>Wildcats involved in coaching at both </a:t>
            </a:r>
            <a:r>
              <a:rPr lang="en-NZ" dirty="0" err="1" smtClean="0"/>
              <a:t>club,school</a:t>
            </a:r>
            <a:r>
              <a:rPr lang="en-NZ" dirty="0" smtClean="0"/>
              <a:t> and Rep level.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31663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Community Basketball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Rams and Wildcats in Schools program ( 8 week skills course) number of schools increased </a:t>
            </a:r>
          </a:p>
          <a:p>
            <a:r>
              <a:rPr lang="en-NZ" dirty="0" smtClean="0"/>
              <a:t>Positive feedback on hoops/ Rams/wildcats in schools</a:t>
            </a:r>
          </a:p>
          <a:p>
            <a:r>
              <a:rPr lang="en-NZ" dirty="0" smtClean="0"/>
              <a:t>Junior </a:t>
            </a:r>
            <a:r>
              <a:rPr lang="en-NZ" dirty="0" err="1" smtClean="0"/>
              <a:t>competitons</a:t>
            </a:r>
            <a:r>
              <a:rPr lang="en-NZ" dirty="0" smtClean="0"/>
              <a:t> over subscribed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901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Roll Call/Voting entitlements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 Members: 1 vote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Board members: 1 Vote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Clubs with less than 4 teams: 1 vote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Clubs with 4 or more teams: 2 votes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Confirmation of Quorum: (15 Votes)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Quorum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Motion:  “That a quorum is in existence, the apologies be accepted, and the meeting can proceed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Appointment of Scrutineers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Motion:  “That (        ) and (        ) be appointed as independent scrutineers for the meeting.</a:t>
            </a: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Confirmation of Minutes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Motion: “That the Minutes of the 2015 Annual General Meeting be taken as a true and accurate record”</a:t>
            </a:r>
          </a:p>
          <a:p>
            <a:pPr>
              <a:buNone/>
            </a:pPr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Matters Arising: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NZ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0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Chairman’s Report</a:t>
            </a:r>
            <a:endParaRPr lang="en-NZ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Constitutional Changes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Finance Report</a:t>
            </a:r>
          </a:p>
          <a:p>
            <a:r>
              <a:rPr lang="en-NZ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Election of Officers</a:t>
            </a:r>
          </a:p>
          <a:p>
            <a:pPr>
              <a:buNone/>
            </a:pPr>
            <a:endParaRPr lang="en-NZ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272"/>
            <a:ext cx="2030142" cy="6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8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6"/>
                </a:solidFill>
              </a:rPr>
              <a:t>Constitutional Changes</a:t>
            </a:r>
            <a:endParaRPr lang="en-NZ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CBA </a:t>
            </a:r>
            <a:r>
              <a:rPr lang="en-N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to </a:t>
            </a:r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be deregistered from Charities Commission which affects funding </a:t>
            </a:r>
            <a:r>
              <a:rPr lang="en-N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applications and donations</a:t>
            </a:r>
            <a:endParaRPr lang="en-N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BBNZ already deregistered</a:t>
            </a:r>
          </a:p>
          <a:p>
            <a:r>
              <a:rPr lang="en-N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 recommended changing the </a:t>
            </a:r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Objects of the association to </a:t>
            </a:r>
            <a:r>
              <a:rPr lang="en-N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charitable </a:t>
            </a:r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purposes</a:t>
            </a:r>
          </a:p>
          <a:p>
            <a:r>
              <a:rPr lang="en-NZ" dirty="0">
                <a:latin typeface="Tahoma" pitchFamily="34" charset="0"/>
                <a:ea typeface="Tahoma" pitchFamily="34" charset="0"/>
                <a:cs typeface="Tahoma" pitchFamily="34" charset="0"/>
              </a:rPr>
              <a:t>Remove </a:t>
            </a:r>
            <a:r>
              <a:rPr lang="en-N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references to BBNZ constitution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94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1184</Words>
  <Application>Microsoft Office PowerPoint</Application>
  <PresentationFormat>On-screen Show (4:3)</PresentationFormat>
  <Paragraphs>360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Tahoma</vt:lpstr>
      <vt:lpstr>Times New Roman</vt:lpstr>
      <vt:lpstr>Office Theme</vt:lpstr>
      <vt:lpstr>Canterbury Basketball  Association Incorporated</vt:lpstr>
      <vt:lpstr>Agenda</vt:lpstr>
      <vt:lpstr>Apologies/Obituaries</vt:lpstr>
      <vt:lpstr>Roll Call/Voting entitlements</vt:lpstr>
      <vt:lpstr> Quorum</vt:lpstr>
      <vt:lpstr>Appointment of Scrutineers</vt:lpstr>
      <vt:lpstr>Confirmation of Minutes</vt:lpstr>
      <vt:lpstr>Chairman’s Report</vt:lpstr>
      <vt:lpstr>Constitutional Changes</vt:lpstr>
      <vt:lpstr>Constitutional Changes</vt:lpstr>
      <vt:lpstr>Financial Results</vt:lpstr>
      <vt:lpstr>Expenditure</vt:lpstr>
      <vt:lpstr>Income 2015</vt:lpstr>
      <vt:lpstr>CBA Equity 2010-2016</vt:lpstr>
      <vt:lpstr>CBA Loan from CCC</vt:lpstr>
      <vt:lpstr>Staff Costs</vt:lpstr>
      <vt:lpstr>Community Funding</vt:lpstr>
      <vt:lpstr>Adoption of Annual Accounts</vt:lpstr>
      <vt:lpstr>Board Status</vt:lpstr>
      <vt:lpstr>Election of Board Members</vt:lpstr>
      <vt:lpstr> Life Membership</vt:lpstr>
      <vt:lpstr>Notices of Motion</vt:lpstr>
      <vt:lpstr>General Business</vt:lpstr>
      <vt:lpstr>Strategic Plan 2015-2018</vt:lpstr>
      <vt:lpstr>Focus Areas</vt:lpstr>
      <vt:lpstr>Outcomes by 2018</vt:lpstr>
      <vt:lpstr>Long Term Outcomes</vt:lpstr>
      <vt:lpstr>Grow participation in basketball</vt:lpstr>
      <vt:lpstr>Grow Public Interest in Basketball</vt:lpstr>
      <vt:lpstr>Develop high quality players, coaches, and referees.</vt:lpstr>
      <vt:lpstr>Vibrant and capable CBA</vt:lpstr>
      <vt:lpstr>CBA Organisational Chart</vt:lpstr>
      <vt:lpstr>CRBF Survey</vt:lpstr>
      <vt:lpstr>Competitions Administrator’s Report</vt:lpstr>
      <vt:lpstr>Referee Managers Report</vt:lpstr>
      <vt:lpstr>Wildcats</vt:lpstr>
      <vt:lpstr>Women’s Development</vt:lpstr>
      <vt:lpstr>Community Basketball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 to use is Tahoma and headings should be orange</dc:title>
  <dc:creator>Jen Hardie</dc:creator>
  <cp:lastModifiedBy>CBA GM</cp:lastModifiedBy>
  <cp:revision>74</cp:revision>
  <dcterms:created xsi:type="dcterms:W3CDTF">2015-03-24T22:34:46Z</dcterms:created>
  <dcterms:modified xsi:type="dcterms:W3CDTF">2016-03-30T00:35:16Z</dcterms:modified>
</cp:coreProperties>
</file>