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9" r:id="rId3"/>
    <p:sldId id="287" r:id="rId4"/>
    <p:sldId id="270" r:id="rId5"/>
    <p:sldId id="271" r:id="rId6"/>
    <p:sldId id="272" r:id="rId7"/>
    <p:sldId id="276" r:id="rId8"/>
    <p:sldId id="277" r:id="rId9"/>
    <p:sldId id="278" r:id="rId10"/>
    <p:sldId id="279" r:id="rId11"/>
    <p:sldId id="280" r:id="rId12"/>
    <p:sldId id="286" r:id="rId13"/>
    <p:sldId id="281" r:id="rId14"/>
    <p:sldId id="282" r:id="rId15"/>
    <p:sldId id="283" r:id="rId16"/>
    <p:sldId id="284" r:id="rId17"/>
    <p:sldId id="285" r:id="rId18"/>
    <p:sldId id="273" r:id="rId19"/>
  </p:sldIdLst>
  <p:sldSz cx="9144000" cy="6858000" type="screen4x3"/>
  <p:notesSz cx="6708775" cy="9836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881D"/>
    <a:srgbClr val="CC0000"/>
    <a:srgbClr val="996600"/>
    <a:srgbClr val="FF9900"/>
    <a:srgbClr val="663300"/>
    <a:srgbClr val="894400"/>
    <a:srgbClr val="A45100"/>
    <a:srgbClr val="B75B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0475" y="0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2438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0475" y="9342438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59C4F9B7-32D8-4CD4-81C8-B93AE14F23D3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065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6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66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7067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7067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7067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6CE425F-1C35-4673-A2BB-5E3555EE479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6CFC9-4067-49E5-BE29-4F510DBE694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0CC4D-A182-4227-B418-81DD93B5D05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B76EC-260F-441C-8D7E-2D8F485605C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F92A5-80F0-49BE-8796-667C54AD7E6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7FE1E-9C79-447C-B7FD-2CAE612C609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B4683-8888-4733-8891-A918106673A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CB6C1-8C46-44F7-A7B8-36E8B7FBC5E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73E96-C7B8-4CC6-9270-E90AFCFACB7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422DB-D214-462F-8B59-495AC592FE0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95470-0DC9-4284-9F61-2DAE75294F8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AU" sz="2400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AU" sz="240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AU" sz="2400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AU" sz="2400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AU" sz="2400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AU" sz="2400"/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AU" sz="2400"/>
          </a:p>
        </p:txBody>
      </p:sp>
      <p:sp>
        <p:nvSpPr>
          <p:cNvPr id="696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696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696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696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6E60D6-4793-490E-BFD9-F963FFE8DB81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2588" y="1412875"/>
            <a:ext cx="7277100" cy="1279525"/>
          </a:xfrm>
        </p:spPr>
        <p:txBody>
          <a:bodyPr/>
          <a:lstStyle/>
          <a:p>
            <a:pPr algn="ctr"/>
            <a:r>
              <a:rPr lang="en-US" sz="3500" b="1"/>
              <a:t/>
            </a:r>
            <a:br>
              <a:rPr lang="en-US" sz="3500" b="1"/>
            </a:br>
            <a:r>
              <a:rPr lang="en-US" sz="3500" b="1"/>
              <a:t>Basic Tactics / Game Plan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52588" y="4454525"/>
            <a:ext cx="5094287" cy="1014413"/>
          </a:xfrm>
        </p:spPr>
        <p:txBody>
          <a:bodyPr/>
          <a:lstStyle/>
          <a:p>
            <a:pPr algn="l">
              <a:lnSpc>
                <a:spcPct val="80000"/>
              </a:lnSpc>
            </a:pPr>
            <a:endParaRPr lang="en-US" sz="1900" b="1"/>
          </a:p>
          <a:p>
            <a:pPr algn="l">
              <a:lnSpc>
                <a:spcPct val="80000"/>
              </a:lnSpc>
            </a:pPr>
            <a:r>
              <a:rPr lang="en-US" sz="1900" b="1"/>
              <a:t>Phiv Demetriou </a:t>
            </a:r>
          </a:p>
          <a:p>
            <a:pPr algn="l">
              <a:lnSpc>
                <a:spcPct val="80000"/>
              </a:lnSpc>
            </a:pPr>
            <a:r>
              <a:rPr lang="en-US" sz="1900" b="1"/>
              <a:t>Level 2 Coach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657600" y="3505200"/>
            <a:ext cx="1447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AU" sz="2400">
              <a:latin typeface="Times New Roman" pitchFamily="18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85800" y="5562600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AU" sz="2400">
              <a:latin typeface="Times New Roman" pitchFamily="18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838200" y="55626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A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DCA-0BF2-4E89-9E21-FE8F61C97F3B}" type="slidenum">
              <a:rPr lang="en-AU"/>
              <a:pPr/>
              <a:t>10</a:t>
            </a:fld>
            <a:endParaRPr lang="en-AU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General Team Play/Tactics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AU" sz="3000" u="sng">
                <a:latin typeface="Book Antiqua" pitchFamily="18" charset="0"/>
              </a:rPr>
              <a:t>Set indicators per game (KPI’S)</a:t>
            </a:r>
          </a:p>
          <a:p>
            <a:pPr>
              <a:lnSpc>
                <a:spcPct val="90000"/>
              </a:lnSpc>
            </a:pPr>
            <a:r>
              <a:rPr lang="en-AU" sz="2600"/>
              <a:t>7 point plays X 3</a:t>
            </a:r>
          </a:p>
          <a:p>
            <a:pPr>
              <a:lnSpc>
                <a:spcPct val="90000"/>
              </a:lnSpc>
            </a:pPr>
            <a:r>
              <a:rPr lang="en-AU" sz="2600"/>
              <a:t>110 team targets/ 5 per player</a:t>
            </a:r>
          </a:p>
          <a:p>
            <a:pPr>
              <a:lnSpc>
                <a:spcPct val="90000"/>
              </a:lnSpc>
            </a:pPr>
            <a:r>
              <a:rPr lang="en-AU" sz="2600"/>
              <a:t>Running goals through corridor (Set up designated players)</a:t>
            </a:r>
          </a:p>
          <a:p>
            <a:pPr>
              <a:lnSpc>
                <a:spcPct val="90000"/>
              </a:lnSpc>
            </a:pPr>
            <a:r>
              <a:rPr lang="en-AU" sz="2600"/>
              <a:t>3</a:t>
            </a:r>
            <a:r>
              <a:rPr lang="en-AU" sz="2600" baseline="30000"/>
              <a:t>rd</a:t>
            </a:r>
            <a:r>
              <a:rPr lang="en-AU" sz="2600"/>
              <a:t> man up in forward line – 2 players in the goal square</a:t>
            </a:r>
          </a:p>
          <a:p>
            <a:pPr>
              <a:lnSpc>
                <a:spcPct val="90000"/>
              </a:lnSpc>
            </a:pPr>
            <a:r>
              <a:rPr lang="en-AU" sz="2600"/>
              <a:t>Go to players at centre bounces</a:t>
            </a:r>
          </a:p>
          <a:p>
            <a:pPr>
              <a:lnSpc>
                <a:spcPct val="90000"/>
              </a:lnSpc>
            </a:pPr>
            <a:r>
              <a:rPr lang="en-AU" sz="2600"/>
              <a:t>Use designated player when coming out of the backline </a:t>
            </a:r>
          </a:p>
          <a:p>
            <a:pPr>
              <a:lnSpc>
                <a:spcPct val="90000"/>
              </a:lnSpc>
            </a:pPr>
            <a:endParaRPr lang="en-AU" sz="2600"/>
          </a:p>
          <a:p>
            <a:pPr algn="ctr">
              <a:lnSpc>
                <a:spcPct val="90000"/>
              </a:lnSpc>
            </a:pPr>
            <a:endParaRPr lang="en-AU" sz="3000" u="sng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1E5C-8964-4CC1-B525-8E954B1D9EB9}" type="slidenum">
              <a:rPr lang="en-AU"/>
              <a:pPr/>
              <a:t>11</a:t>
            </a:fld>
            <a:endParaRPr lang="en-AU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General Team Play/Tactics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AU" sz="2400"/>
              <a:t>KPI’s continued:</a:t>
            </a:r>
          </a:p>
          <a:p>
            <a:pPr>
              <a:lnSpc>
                <a:spcPct val="80000"/>
              </a:lnSpc>
            </a:pPr>
            <a:r>
              <a:rPr lang="en-AU" sz="2400"/>
              <a:t>50 inside 50’s</a:t>
            </a:r>
          </a:p>
          <a:p>
            <a:pPr>
              <a:lnSpc>
                <a:spcPct val="80000"/>
              </a:lnSpc>
            </a:pPr>
            <a:r>
              <a:rPr lang="en-AU" sz="2400"/>
              <a:t>50 tackles</a:t>
            </a:r>
          </a:p>
          <a:p>
            <a:pPr>
              <a:lnSpc>
                <a:spcPct val="80000"/>
              </a:lnSpc>
            </a:pPr>
            <a:r>
              <a:rPr lang="en-AU" sz="2400"/>
              <a:t>12, 15 man zone for opposition kick outs</a:t>
            </a:r>
          </a:p>
          <a:p>
            <a:pPr>
              <a:lnSpc>
                <a:spcPct val="80000"/>
              </a:lnSpc>
            </a:pPr>
            <a:r>
              <a:rPr lang="en-AU" sz="2400"/>
              <a:t>Run from behinds/handball receives (average 10 a quarter)</a:t>
            </a:r>
          </a:p>
          <a:p>
            <a:pPr>
              <a:lnSpc>
                <a:spcPct val="80000"/>
              </a:lnSpc>
            </a:pPr>
            <a:r>
              <a:rPr lang="en-AU" sz="2400"/>
              <a:t>Know our kick outs, eg. Spear kick</a:t>
            </a:r>
          </a:p>
          <a:p>
            <a:pPr>
              <a:lnSpc>
                <a:spcPct val="80000"/>
              </a:lnSpc>
            </a:pPr>
            <a:r>
              <a:rPr lang="en-AU" sz="2400"/>
              <a:t>Always wheel around across half forward when in possession of the footy (mark or free kick)</a:t>
            </a:r>
          </a:p>
          <a:p>
            <a:pPr>
              <a:lnSpc>
                <a:spcPct val="80000"/>
              </a:lnSpc>
            </a:pPr>
            <a:r>
              <a:rPr lang="en-AU" sz="2400"/>
              <a:t>Take Stats for Team or individual players (organise injured players or volunteers)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7E28-5D3C-4C0E-B0B1-0E5945D17817}" type="slidenum">
              <a:rPr lang="en-AU"/>
              <a:pPr/>
              <a:t>12</a:t>
            </a:fld>
            <a:endParaRPr lang="en-AU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98562"/>
          </a:xfrm>
        </p:spPr>
        <p:txBody>
          <a:bodyPr/>
          <a:lstStyle/>
          <a:p>
            <a:r>
              <a:rPr lang="en-AU"/>
              <a:t>  Midfield – “Three Ways”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675"/>
            <a:ext cx="7772400" cy="5013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AU" sz="1600" b="1"/>
              <a:t>AT THE STOPPAGE:</a:t>
            </a:r>
          </a:p>
          <a:p>
            <a:pPr lvl="1"/>
            <a:r>
              <a:rPr lang="en-AU" sz="1600"/>
              <a:t>Strong starting points – control the area &amp; space you want in front &amp; first to move initiate body contact if necessary</a:t>
            </a:r>
          </a:p>
          <a:p>
            <a:pPr lvl="1">
              <a:buFont typeface="Wingdings" pitchFamily="2" charset="2"/>
              <a:buNone/>
            </a:pPr>
            <a:endParaRPr lang="en-AU" sz="1600"/>
          </a:p>
          <a:p>
            <a:pPr>
              <a:buFont typeface="Wingdings" pitchFamily="2" charset="2"/>
              <a:buNone/>
            </a:pPr>
            <a:r>
              <a:rPr lang="en-AU" sz="1600" b="1"/>
              <a:t>WORK RATE IN &amp; OUT OF THE STOPPAGE AREA</a:t>
            </a:r>
          </a:p>
          <a:p>
            <a:pPr lvl="1"/>
            <a:r>
              <a:rPr lang="en-AU" sz="1600"/>
              <a:t>No standing still don’t be last to leave the stoppage.  Relentless on the 2</a:t>
            </a:r>
            <a:r>
              <a:rPr lang="en-AU" sz="1600" baseline="30000"/>
              <a:t>nd</a:t>
            </a:r>
            <a:r>
              <a:rPr lang="en-AU" sz="1600"/>
              <a:t>, 3</a:t>
            </a:r>
            <a:r>
              <a:rPr lang="en-AU" sz="1600" baseline="30000"/>
              <a:t>rd</a:t>
            </a:r>
            <a:r>
              <a:rPr lang="en-AU" sz="1600"/>
              <a:t> &amp; 4</a:t>
            </a:r>
            <a:r>
              <a:rPr lang="en-AU" sz="1600" baseline="30000"/>
              <a:t>th</a:t>
            </a:r>
            <a:r>
              <a:rPr lang="en-AU" sz="1600"/>
              <a:t> efforts.</a:t>
            </a:r>
          </a:p>
          <a:p>
            <a:pPr lvl="1"/>
            <a:r>
              <a:rPr lang="en-AU" sz="1600"/>
              <a:t>Account for your man when they have it or cover most dangerous work rate out of stoppages – 20-30m running patterns next contest</a:t>
            </a:r>
          </a:p>
          <a:p>
            <a:pPr>
              <a:buFont typeface="Wingdings" pitchFamily="2" charset="2"/>
              <a:buNone/>
            </a:pPr>
            <a:endParaRPr lang="en-AU" sz="1600"/>
          </a:p>
          <a:p>
            <a:pPr>
              <a:buFont typeface="Wingdings" pitchFamily="2" charset="2"/>
              <a:buNone/>
            </a:pPr>
            <a:r>
              <a:rPr lang="en-AU" sz="1600" b="1"/>
              <a:t>THOUGHT PROCESS ONCE THE BALL HAS LEFT YOUR AREA</a:t>
            </a:r>
          </a:p>
          <a:p>
            <a:pPr lvl="1"/>
            <a:r>
              <a:rPr lang="en-AU" sz="1600"/>
              <a:t>Position yourself out of stoppage – Be an option E.G. switch kick where can I have a positive influence on the game</a:t>
            </a:r>
          </a:p>
          <a:p>
            <a:pPr lvl="1">
              <a:buFont typeface="Wingdings" pitchFamily="2" charset="2"/>
              <a:buNone/>
            </a:pPr>
            <a:endParaRPr lang="en-AU" sz="1600"/>
          </a:p>
          <a:p>
            <a:pPr lvl="1"/>
            <a:r>
              <a:rPr lang="en-AU" sz="1600"/>
              <a:t>WORK BACK TO SUPPORT DEFENCE – GUT RUNNING</a:t>
            </a:r>
          </a:p>
          <a:p>
            <a:pPr lvl="1"/>
            <a:r>
              <a:rPr lang="en-AU" sz="1600"/>
              <a:t>GET THE BALL BACK INSIDE WHERE POSSIBLE</a:t>
            </a:r>
          </a:p>
          <a:p>
            <a:pPr lvl="1"/>
            <a:r>
              <a:rPr lang="en-AU" sz="1600"/>
              <a:t>FAST – BACK 10 AROUND 5 OR PLAY ON FROM MARKS / FREES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8FD-32EE-48AD-9FBC-5F4B7DB27E3E}" type="slidenum">
              <a:rPr lang="en-AU"/>
              <a:pPr/>
              <a:t>13</a:t>
            </a:fld>
            <a:endParaRPr lang="en-AU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76250"/>
            <a:ext cx="7793037" cy="1008063"/>
          </a:xfrm>
        </p:spPr>
        <p:txBody>
          <a:bodyPr/>
          <a:lstStyle/>
          <a:p>
            <a:r>
              <a:rPr lang="en-AU"/>
              <a:t>4-Man Sliding Blitz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675"/>
            <a:ext cx="7772400" cy="4287838"/>
          </a:xfrm>
        </p:spPr>
        <p:txBody>
          <a:bodyPr/>
          <a:lstStyle/>
          <a:p>
            <a:r>
              <a:rPr lang="en-AU" sz="1600" b="1"/>
              <a:t>Can be used: (wingers and half forwards)</a:t>
            </a:r>
          </a:p>
          <a:p>
            <a:pPr lvl="1"/>
            <a:r>
              <a:rPr lang="en-AU" sz="1600" b="1"/>
              <a:t>To start the game or quarter</a:t>
            </a:r>
          </a:p>
          <a:p>
            <a:pPr lvl="1"/>
            <a:r>
              <a:rPr lang="en-AU" sz="1600" b="1"/>
              <a:t>To stop an opposition run-on</a:t>
            </a:r>
          </a:p>
          <a:p>
            <a:pPr lvl="1"/>
            <a:r>
              <a:rPr lang="en-AU" sz="1600" b="1"/>
              <a:t>During time-on to make a goal</a:t>
            </a:r>
          </a:p>
          <a:p>
            <a:pPr lvl="1"/>
            <a:r>
              <a:rPr lang="en-AU" sz="1600" b="1"/>
              <a:t>When we are on a roll</a:t>
            </a:r>
          </a:p>
          <a:p>
            <a:pPr lvl="1"/>
            <a:r>
              <a:rPr lang="en-AU" sz="1600" b="1"/>
              <a:t>When we must get the next goal</a:t>
            </a:r>
          </a:p>
          <a:p>
            <a:pPr lvl="1"/>
            <a:r>
              <a:rPr lang="en-AU" sz="1600" b="1"/>
              <a:t>CHF / FF start deep in the forward line to open up space.</a:t>
            </a:r>
          </a:p>
          <a:p>
            <a:pPr lvl="1"/>
            <a:endParaRPr lang="en-AU" sz="1600" b="1"/>
          </a:p>
          <a:p>
            <a:pPr lvl="1">
              <a:buFont typeface="Wingdings" pitchFamily="2" charset="2"/>
              <a:buNone/>
            </a:pPr>
            <a:endParaRPr lang="en-AU" sz="2000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835150" y="4481513"/>
            <a:ext cx="5689600" cy="21605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Oval 5"/>
          <p:cNvSpPr>
            <a:spLocks noChangeArrowheads="1"/>
          </p:cNvSpPr>
          <p:nvPr/>
        </p:nvSpPr>
        <p:spPr bwMode="auto">
          <a:xfrm>
            <a:off x="4211638" y="5130800"/>
            <a:ext cx="863600" cy="6477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7488238" y="6132513"/>
            <a:ext cx="935037" cy="379412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/>
              <a:t>Wing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7524750" y="5521325"/>
            <a:ext cx="719138" cy="379413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/>
              <a:t>HFF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1150938" y="6153150"/>
            <a:ext cx="863600" cy="379413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/>
              <a:t>Wing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1150938" y="5594350"/>
            <a:ext cx="863600" cy="379413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/>
              <a:t>HFF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4391025" y="5778500"/>
            <a:ext cx="36036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/>
              <a:t>C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4589463" y="541178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/>
              <a:t>R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5075238" y="5195888"/>
            <a:ext cx="504825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/>
              <a:t>RR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3671888" y="5195888"/>
            <a:ext cx="719137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/>
              <a:t>Mid</a:t>
            </a:r>
          </a:p>
        </p:txBody>
      </p:sp>
      <p:sp>
        <p:nvSpPr>
          <p:cNvPr id="72720" name="Line 16"/>
          <p:cNvSpPr>
            <a:spLocks noChangeShapeType="1"/>
          </p:cNvSpPr>
          <p:nvPr/>
        </p:nvSpPr>
        <p:spPr bwMode="auto">
          <a:xfrm flipH="1" flipV="1">
            <a:off x="2124075" y="5259388"/>
            <a:ext cx="5364163" cy="1077912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1" name="Line 17"/>
          <p:cNvSpPr>
            <a:spLocks noChangeShapeType="1"/>
          </p:cNvSpPr>
          <p:nvPr/>
        </p:nvSpPr>
        <p:spPr bwMode="auto">
          <a:xfrm flipH="1" flipV="1">
            <a:off x="1403350" y="4284663"/>
            <a:ext cx="720725" cy="9747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2" name="Line 18"/>
          <p:cNvSpPr>
            <a:spLocks noChangeShapeType="1"/>
          </p:cNvSpPr>
          <p:nvPr/>
        </p:nvSpPr>
        <p:spPr bwMode="auto">
          <a:xfrm flipH="1" flipV="1">
            <a:off x="3059113" y="4867275"/>
            <a:ext cx="4465637" cy="838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3" name="Line 19"/>
          <p:cNvSpPr>
            <a:spLocks noChangeShapeType="1"/>
          </p:cNvSpPr>
          <p:nvPr/>
        </p:nvSpPr>
        <p:spPr bwMode="auto">
          <a:xfrm flipH="1" flipV="1">
            <a:off x="2555875" y="4219575"/>
            <a:ext cx="503238" cy="647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 flipV="1">
            <a:off x="1835150" y="5195888"/>
            <a:ext cx="5545138" cy="11191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 flipV="1">
            <a:off x="7380288" y="4403725"/>
            <a:ext cx="576262" cy="7921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7" name="Line 23"/>
          <p:cNvSpPr>
            <a:spLocks noChangeShapeType="1"/>
          </p:cNvSpPr>
          <p:nvPr/>
        </p:nvSpPr>
        <p:spPr bwMode="auto">
          <a:xfrm flipV="1">
            <a:off x="1835150" y="4724400"/>
            <a:ext cx="4752975" cy="98107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8" name="Line 24"/>
          <p:cNvSpPr>
            <a:spLocks noChangeShapeType="1"/>
          </p:cNvSpPr>
          <p:nvPr/>
        </p:nvSpPr>
        <p:spPr bwMode="auto">
          <a:xfrm flipV="1">
            <a:off x="6588125" y="4219575"/>
            <a:ext cx="288925" cy="5048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9" name="Text Box 25"/>
          <p:cNvSpPr txBox="1">
            <a:spLocks noChangeArrowheads="1"/>
          </p:cNvSpPr>
          <p:nvPr/>
        </p:nvSpPr>
        <p:spPr bwMode="auto">
          <a:xfrm>
            <a:off x="1295400" y="5045075"/>
            <a:ext cx="539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/>
              <a:t>FP</a:t>
            </a:r>
          </a:p>
        </p:txBody>
      </p:sp>
      <p:sp>
        <p:nvSpPr>
          <p:cNvPr id="72730" name="Text Box 26"/>
          <p:cNvSpPr txBox="1">
            <a:spLocks noChangeArrowheads="1"/>
          </p:cNvSpPr>
          <p:nvPr/>
        </p:nvSpPr>
        <p:spPr bwMode="auto">
          <a:xfrm>
            <a:off x="7524750" y="4987925"/>
            <a:ext cx="431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/>
              <a:t>FP</a:t>
            </a:r>
          </a:p>
        </p:txBody>
      </p:sp>
      <p:sp>
        <p:nvSpPr>
          <p:cNvPr id="72732" name="AutoShape 28"/>
          <p:cNvSpPr>
            <a:spLocks noChangeArrowheads="1"/>
          </p:cNvSpPr>
          <p:nvPr/>
        </p:nvSpPr>
        <p:spPr bwMode="auto">
          <a:xfrm>
            <a:off x="1835150" y="5259388"/>
            <a:ext cx="1657350" cy="261937"/>
          </a:xfrm>
          <a:prstGeom prst="rightArrow">
            <a:avLst>
              <a:gd name="adj1" fmla="val 50000"/>
              <a:gd name="adj2" fmla="val 158182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33" name="AutoShape 29"/>
          <p:cNvSpPr>
            <a:spLocks noChangeArrowheads="1"/>
          </p:cNvSpPr>
          <p:nvPr/>
        </p:nvSpPr>
        <p:spPr bwMode="auto">
          <a:xfrm>
            <a:off x="5580063" y="5291138"/>
            <a:ext cx="1944687" cy="239712"/>
          </a:xfrm>
          <a:prstGeom prst="leftArrow">
            <a:avLst>
              <a:gd name="adj1" fmla="val 50000"/>
              <a:gd name="adj2" fmla="val 202815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5F1E-82BD-47C1-BE98-5C2C0CB593D4}" type="slidenum">
              <a:rPr lang="en-AU"/>
              <a:pPr/>
              <a:t>14</a:t>
            </a:fld>
            <a:endParaRPr lang="en-AU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  Red time rule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05038"/>
            <a:ext cx="7772400" cy="3927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800"/>
              <a:t>A number of games are influenced by the last 5 minutes of each quarter. </a:t>
            </a:r>
          </a:p>
          <a:p>
            <a:pPr>
              <a:lnSpc>
                <a:spcPct val="90000"/>
              </a:lnSpc>
            </a:pPr>
            <a:r>
              <a:rPr lang="en-AU" sz="2800"/>
              <a:t>It demands 5 minutes of intense concentration during the red time zones on a game.  </a:t>
            </a:r>
          </a:p>
          <a:p>
            <a:pPr>
              <a:lnSpc>
                <a:spcPct val="90000"/>
              </a:lnSpc>
            </a:pPr>
            <a:r>
              <a:rPr lang="en-AU" sz="2800"/>
              <a:t>It demands all players are constantly talking/calling to there nearest teammates at all times.  This talk must be non-stop for the final minutes.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A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1EC7-79B6-4A8D-8D39-AFDD1DD4FD50}" type="slidenum">
              <a:rPr lang="en-AU"/>
              <a:pPr/>
              <a:t>15</a:t>
            </a:fld>
            <a:endParaRPr lang="en-AU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Red time rule continued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76475"/>
            <a:ext cx="7772400" cy="38560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800"/>
              <a:t>Start now</a:t>
            </a:r>
          </a:p>
          <a:p>
            <a:pPr>
              <a:lnSpc>
                <a:spcPct val="90000"/>
              </a:lnSpc>
            </a:pPr>
            <a:r>
              <a:rPr lang="en-AU" sz="2800"/>
              <a:t>Keep working </a:t>
            </a:r>
          </a:p>
          <a:p>
            <a:pPr>
              <a:lnSpc>
                <a:spcPct val="90000"/>
              </a:lnSpc>
            </a:pPr>
            <a:r>
              <a:rPr lang="en-AU" sz="2800"/>
              <a:t>Lift running </a:t>
            </a:r>
          </a:p>
          <a:p>
            <a:pPr>
              <a:lnSpc>
                <a:spcPct val="90000"/>
              </a:lnSpc>
            </a:pPr>
            <a:r>
              <a:rPr lang="en-AU" sz="2800"/>
              <a:t>Etc etc etc.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AU" sz="2800"/>
              <a:t>	For those who are not natural talkers this may be difficult at first but with practice come confidence and with confidence comes results.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EDA9-22B2-4BCC-B3F3-78168C8CAB85}" type="slidenum">
              <a:rPr lang="en-AU"/>
              <a:pPr/>
              <a:t>16</a:t>
            </a:fld>
            <a:endParaRPr lang="en-AU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270000"/>
          </a:xfrm>
        </p:spPr>
        <p:txBody>
          <a:bodyPr/>
          <a:lstStyle/>
          <a:p>
            <a:r>
              <a:rPr lang="en-AU" sz="4000"/>
              <a:t>Attacking Options Out Of Defence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sz="2400"/>
              <a:t>Crucial to get back quickly 10  metres on an angle allowing opportunity to play on – be aware to look behind.</a:t>
            </a:r>
          </a:p>
          <a:p>
            <a:pPr>
              <a:lnSpc>
                <a:spcPct val="90000"/>
              </a:lnSpc>
            </a:pPr>
            <a:r>
              <a:rPr lang="en-AU" sz="2400"/>
              <a:t>Vision to look left and right to stop being caught out</a:t>
            </a:r>
          </a:p>
          <a:p>
            <a:pPr>
              <a:lnSpc>
                <a:spcPct val="90000"/>
              </a:lnSpc>
            </a:pPr>
            <a:r>
              <a:rPr lang="en-AU" sz="2400"/>
              <a:t>Options created for handball options by runners from behind or the side (handball to people on the move)</a:t>
            </a:r>
          </a:p>
          <a:p>
            <a:pPr>
              <a:lnSpc>
                <a:spcPct val="90000"/>
              </a:lnSpc>
            </a:pPr>
            <a:r>
              <a:rPr lang="en-AU" sz="2400"/>
              <a:t>Use a ruckman in short and across ground to open up switch of play options and another route to attack.  This creates an option by opponents being drawn out to our receiver.</a:t>
            </a:r>
          </a:p>
          <a:p>
            <a:pPr>
              <a:lnSpc>
                <a:spcPct val="90000"/>
              </a:lnSpc>
            </a:pPr>
            <a:r>
              <a:rPr lang="en-AU" sz="2400"/>
              <a:t>All players should “go” to create options and space.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2CAC-0793-41B2-9CB2-7A0EFE76D97D}" type="slidenum">
              <a:rPr lang="en-AU"/>
              <a:pPr/>
              <a:t>17</a:t>
            </a:fld>
            <a:endParaRPr lang="en-AU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Areas of Responsibility	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05038"/>
            <a:ext cx="7772400" cy="3927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800"/>
              <a:t>Target for kick-outs and for short chips across the ground.</a:t>
            </a:r>
          </a:p>
          <a:p>
            <a:pPr>
              <a:lnSpc>
                <a:spcPct val="90000"/>
              </a:lnSpc>
            </a:pPr>
            <a:r>
              <a:rPr lang="en-AU" sz="2800"/>
              <a:t>Short switch into the middle of the ground and have players overlap</a:t>
            </a:r>
          </a:p>
          <a:p>
            <a:pPr>
              <a:lnSpc>
                <a:spcPct val="90000"/>
              </a:lnSpc>
            </a:pPr>
            <a:r>
              <a:rPr lang="en-AU" sz="2800"/>
              <a:t>Push hard to CHF and drag out ruckman</a:t>
            </a:r>
          </a:p>
          <a:p>
            <a:pPr>
              <a:lnSpc>
                <a:spcPct val="90000"/>
              </a:lnSpc>
            </a:pPr>
            <a:r>
              <a:rPr lang="en-AU" sz="2800"/>
              <a:t>Long, optional target</a:t>
            </a:r>
          </a:p>
          <a:p>
            <a:pPr>
              <a:lnSpc>
                <a:spcPct val="90000"/>
              </a:lnSpc>
            </a:pPr>
            <a:r>
              <a:rPr lang="en-AU" sz="2800"/>
              <a:t>Boundary set play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9EE1-195B-4784-8B22-2C34EE6CDDB1}" type="slidenum">
              <a:rPr lang="en-AU"/>
              <a:pPr/>
              <a:t>18</a:t>
            </a:fld>
            <a:endParaRPr lang="en-A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Some final advice….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047875"/>
            <a:ext cx="6019800" cy="3743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8AC2-49C1-46DF-8B1C-311DF9422A25}" type="slidenum">
              <a:rPr lang="en-AU"/>
              <a:pPr/>
              <a:t>2</a:t>
            </a:fld>
            <a:endParaRPr lang="en-AU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/>
              <a:t>Standard Tactics </a:t>
            </a:r>
            <a:br>
              <a:rPr lang="en-US" sz="3600" b="1"/>
            </a:br>
            <a:r>
              <a:rPr lang="en-US" sz="3600" b="1"/>
              <a:t> Centre Square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Man on Man</a:t>
            </a:r>
          </a:p>
          <a:p>
            <a:pPr>
              <a:lnSpc>
                <a:spcPct val="90000"/>
              </a:lnSpc>
            </a:pPr>
            <a:r>
              <a:rPr lang="en-US"/>
              <a:t>Role Playing- Ruck, Rover, Sweeper, Blocker</a:t>
            </a:r>
          </a:p>
          <a:p>
            <a:pPr>
              <a:lnSpc>
                <a:spcPct val="90000"/>
              </a:lnSpc>
            </a:pPr>
            <a:r>
              <a:rPr lang="en-US"/>
              <a:t>Peripheral Set Ups - Clear Out/ Congest</a:t>
            </a:r>
          </a:p>
          <a:p>
            <a:pPr>
              <a:lnSpc>
                <a:spcPct val="90000"/>
              </a:lnSpc>
            </a:pPr>
            <a:r>
              <a:rPr lang="en-US"/>
              <a:t>Go to players – team knows who they are and wingmen know their role as do rotating midfielders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5800" y="58674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A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3821-C0B6-46C8-A96E-EF801C5DCD0E}" type="slidenum">
              <a:rPr lang="en-AU"/>
              <a:pPr/>
              <a:t>3</a:t>
            </a:fld>
            <a:endParaRPr lang="en-AU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b="1"/>
              <a:t>Example of Centre Square </a:t>
            </a:r>
            <a:br>
              <a:rPr lang="en-AU" sz="3600" b="1"/>
            </a:br>
            <a:r>
              <a:rPr lang="en-AU" sz="3600" b="1"/>
              <a:t>Set-Up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2916238" y="2205038"/>
            <a:ext cx="5327650" cy="41036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WordArt 5"/>
          <p:cNvSpPr>
            <a:spLocks noChangeArrowheads="1" noChangeShapeType="1" noTextEdit="1"/>
          </p:cNvSpPr>
          <p:nvPr/>
        </p:nvSpPr>
        <p:spPr bwMode="auto">
          <a:xfrm>
            <a:off x="4619625" y="3402013"/>
            <a:ext cx="600075" cy="17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latin typeface="Arial"/>
                <a:cs typeface="Arial"/>
              </a:rPr>
              <a:t>WATSON</a:t>
            </a:r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4619625" y="3933825"/>
            <a:ext cx="1176338" cy="863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>
            <a:off x="4619625" y="3573463"/>
            <a:ext cx="238125" cy="773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0" name="WordArt 8"/>
          <p:cNvSpPr>
            <a:spLocks noChangeArrowheads="1" noChangeShapeType="1" noTextEdit="1"/>
          </p:cNvSpPr>
          <p:nvPr/>
        </p:nvSpPr>
        <p:spPr bwMode="auto">
          <a:xfrm>
            <a:off x="4857750" y="5157788"/>
            <a:ext cx="5715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latin typeface="Arial"/>
                <a:cs typeface="Arial"/>
              </a:rPr>
              <a:t>STANTON</a:t>
            </a:r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 flipH="1" flipV="1">
            <a:off x="4427538" y="4505325"/>
            <a:ext cx="430212" cy="579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2" name="WordArt 10"/>
          <p:cNvSpPr>
            <a:spLocks noChangeArrowheads="1" noChangeShapeType="1" noTextEdit="1"/>
          </p:cNvSpPr>
          <p:nvPr/>
        </p:nvSpPr>
        <p:spPr bwMode="auto">
          <a:xfrm>
            <a:off x="5000625" y="4505325"/>
            <a:ext cx="428625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latin typeface="Arial"/>
                <a:cs typeface="Arial"/>
              </a:rPr>
              <a:t>RYDER</a:t>
            </a:r>
          </a:p>
        </p:txBody>
      </p:sp>
      <p:sp>
        <p:nvSpPr>
          <p:cNvPr id="79883" name="Freeform 11"/>
          <p:cNvSpPr>
            <a:spLocks/>
          </p:cNvSpPr>
          <p:nvPr/>
        </p:nvSpPr>
        <p:spPr bwMode="auto">
          <a:xfrm>
            <a:off x="4859338" y="4346575"/>
            <a:ext cx="76200" cy="508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24" y="24"/>
              </a:cxn>
              <a:cxn ang="0">
                <a:pos x="48" y="16"/>
              </a:cxn>
              <a:cxn ang="0">
                <a:pos x="24" y="8"/>
              </a:cxn>
              <a:cxn ang="0">
                <a:pos x="0" y="16"/>
              </a:cxn>
              <a:cxn ang="0">
                <a:pos x="24" y="32"/>
              </a:cxn>
              <a:cxn ang="0">
                <a:pos x="48" y="16"/>
              </a:cxn>
              <a:cxn ang="0">
                <a:pos x="32" y="0"/>
              </a:cxn>
            </a:cxnLst>
            <a:rect l="0" t="0" r="r" b="b"/>
            <a:pathLst>
              <a:path w="48" h="32">
                <a:moveTo>
                  <a:pt x="32" y="0"/>
                </a:moveTo>
                <a:cubicBezTo>
                  <a:pt x="32" y="0"/>
                  <a:pt x="16" y="27"/>
                  <a:pt x="24" y="24"/>
                </a:cubicBezTo>
                <a:cubicBezTo>
                  <a:pt x="32" y="21"/>
                  <a:pt x="40" y="19"/>
                  <a:pt x="48" y="16"/>
                </a:cubicBezTo>
                <a:lnTo>
                  <a:pt x="24" y="8"/>
                </a:lnTo>
                <a:cubicBezTo>
                  <a:pt x="16" y="11"/>
                  <a:pt x="0" y="8"/>
                  <a:pt x="0" y="16"/>
                </a:cubicBezTo>
                <a:cubicBezTo>
                  <a:pt x="0" y="26"/>
                  <a:pt x="14" y="32"/>
                  <a:pt x="24" y="32"/>
                </a:cubicBezTo>
                <a:cubicBezTo>
                  <a:pt x="34" y="32"/>
                  <a:pt x="40" y="21"/>
                  <a:pt x="48" y="16"/>
                </a:cubicBezTo>
                <a:cubicBezTo>
                  <a:pt x="20" y="7"/>
                  <a:pt x="18" y="14"/>
                  <a:pt x="32" y="0"/>
                </a:cubicBez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 flipH="1">
            <a:off x="4427538" y="439737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5" name="WordArt 13"/>
          <p:cNvSpPr>
            <a:spLocks noChangeArrowheads="1" noChangeShapeType="1" noTextEdit="1"/>
          </p:cNvSpPr>
          <p:nvPr/>
        </p:nvSpPr>
        <p:spPr bwMode="auto">
          <a:xfrm>
            <a:off x="2338388" y="4505325"/>
            <a:ext cx="6477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latin typeface="Arial"/>
                <a:cs typeface="Arial"/>
              </a:rPr>
              <a:t>MONFRIES</a:t>
            </a: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V="1">
            <a:off x="2986088" y="3449638"/>
            <a:ext cx="863600" cy="966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7" name="WordArt 15"/>
          <p:cNvSpPr>
            <a:spLocks noChangeArrowheads="1" noChangeShapeType="1" noTextEdit="1"/>
          </p:cNvSpPr>
          <p:nvPr/>
        </p:nvSpPr>
        <p:spPr bwMode="auto">
          <a:xfrm rot="-23988334">
            <a:off x="5486400" y="5084763"/>
            <a:ext cx="381000" cy="13811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10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Arial Black"/>
              </a:rPr>
              <a:t>PUSH</a:t>
            </a:r>
          </a:p>
        </p:txBody>
      </p:sp>
      <p:sp>
        <p:nvSpPr>
          <p:cNvPr id="79888" name="WordArt 16"/>
          <p:cNvSpPr>
            <a:spLocks noChangeArrowheads="1" noChangeShapeType="1" noTextEdit="1"/>
          </p:cNvSpPr>
          <p:nvPr/>
        </p:nvSpPr>
        <p:spPr bwMode="auto">
          <a:xfrm>
            <a:off x="5600700" y="5157788"/>
            <a:ext cx="533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latin typeface="Arial"/>
                <a:cs typeface="Arial"/>
              </a:rPr>
              <a:t>MURPHY</a:t>
            </a:r>
          </a:p>
        </p:txBody>
      </p:sp>
      <p:sp>
        <p:nvSpPr>
          <p:cNvPr id="79889" name="WordArt 17"/>
          <p:cNvSpPr>
            <a:spLocks noChangeArrowheads="1" noChangeShapeType="1" noTextEdit="1"/>
          </p:cNvSpPr>
          <p:nvPr/>
        </p:nvSpPr>
        <p:spPr bwMode="auto">
          <a:xfrm>
            <a:off x="4105275" y="5453063"/>
            <a:ext cx="10287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latin typeface="Arial"/>
                <a:cs typeface="Arial"/>
              </a:rPr>
              <a:t>HOCKING    JUDD</a:t>
            </a:r>
          </a:p>
        </p:txBody>
      </p:sp>
      <p:sp>
        <p:nvSpPr>
          <p:cNvPr id="79890" name="WordArt 18"/>
          <p:cNvSpPr>
            <a:spLocks noChangeArrowheads="1" noChangeShapeType="1" noTextEdit="1"/>
          </p:cNvSpPr>
          <p:nvPr/>
        </p:nvSpPr>
        <p:spPr bwMode="auto">
          <a:xfrm>
            <a:off x="5181600" y="4076700"/>
            <a:ext cx="4953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latin typeface="Arial"/>
                <a:cs typeface="Arial"/>
              </a:rPr>
              <a:t>JACOBS</a:t>
            </a:r>
          </a:p>
        </p:txBody>
      </p:sp>
      <p:sp>
        <p:nvSpPr>
          <p:cNvPr id="79891" name="WordArt 19"/>
          <p:cNvSpPr>
            <a:spLocks noChangeArrowheads="1" noChangeShapeType="1" noTextEdit="1"/>
          </p:cNvSpPr>
          <p:nvPr/>
        </p:nvSpPr>
        <p:spPr bwMode="auto">
          <a:xfrm>
            <a:off x="5295900" y="3402013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latin typeface="Arial"/>
                <a:cs typeface="Arial"/>
              </a:rPr>
              <a:t>GIBBS</a:t>
            </a:r>
          </a:p>
        </p:txBody>
      </p:sp>
      <p:sp>
        <p:nvSpPr>
          <p:cNvPr id="79892" name="WordArt 20"/>
          <p:cNvSpPr>
            <a:spLocks noChangeArrowheads="1" noChangeShapeType="1" noTextEdit="1"/>
          </p:cNvSpPr>
          <p:nvPr/>
        </p:nvSpPr>
        <p:spPr bwMode="auto">
          <a:xfrm>
            <a:off x="7956550" y="3781425"/>
            <a:ext cx="695325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latin typeface="Arial"/>
                <a:cs typeface="Arial"/>
              </a:rPr>
              <a:t>ZAHARAKIS</a:t>
            </a:r>
          </a:p>
        </p:txBody>
      </p:sp>
      <p:sp>
        <p:nvSpPr>
          <p:cNvPr id="79894" name="Line 22"/>
          <p:cNvSpPr>
            <a:spLocks noChangeShapeType="1"/>
          </p:cNvSpPr>
          <p:nvPr/>
        </p:nvSpPr>
        <p:spPr bwMode="auto">
          <a:xfrm flipH="1">
            <a:off x="7019925" y="3933825"/>
            <a:ext cx="936625" cy="1671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 flipV="1">
            <a:off x="1474788" y="2205038"/>
            <a:ext cx="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6" name="WordArt 24"/>
          <p:cNvSpPr>
            <a:spLocks noChangeArrowheads="1" noChangeShapeType="1" noTextEdit="1"/>
          </p:cNvSpPr>
          <p:nvPr/>
        </p:nvSpPr>
        <p:spPr bwMode="auto">
          <a:xfrm>
            <a:off x="1274763" y="3175000"/>
            <a:ext cx="400050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hlink"/>
                </a:solidFill>
                <a:latin typeface="Arial Black"/>
              </a:rPr>
              <a:t>ESS</a:t>
            </a:r>
          </a:p>
        </p:txBody>
      </p:sp>
      <p:sp>
        <p:nvSpPr>
          <p:cNvPr id="79897" name="WordArt 25"/>
          <p:cNvSpPr>
            <a:spLocks noChangeArrowheads="1" noChangeShapeType="1" noTextEdit="1"/>
          </p:cNvSpPr>
          <p:nvPr/>
        </p:nvSpPr>
        <p:spPr bwMode="auto">
          <a:xfrm>
            <a:off x="3314700" y="2205038"/>
            <a:ext cx="3371850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ESSENDON VS CARLTON 2009</a:t>
            </a:r>
          </a:p>
        </p:txBody>
      </p:sp>
      <p:sp>
        <p:nvSpPr>
          <p:cNvPr id="79898" name="Line 26"/>
          <p:cNvSpPr>
            <a:spLocks noChangeShapeType="1"/>
          </p:cNvSpPr>
          <p:nvPr/>
        </p:nvSpPr>
        <p:spPr bwMode="auto">
          <a:xfrm flipH="1" flipV="1">
            <a:off x="4105275" y="3449638"/>
            <a:ext cx="322263" cy="896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9" name="Freeform 27"/>
          <p:cNvSpPr>
            <a:spLocks/>
          </p:cNvSpPr>
          <p:nvPr/>
        </p:nvSpPr>
        <p:spPr bwMode="auto">
          <a:xfrm>
            <a:off x="4325938" y="4422775"/>
            <a:ext cx="147637" cy="98425"/>
          </a:xfrm>
          <a:custGeom>
            <a:avLst/>
            <a:gdLst/>
            <a:ahLst/>
            <a:cxnLst>
              <a:cxn ang="0">
                <a:pos x="45" y="23"/>
              </a:cxn>
              <a:cxn ang="0">
                <a:pos x="21" y="62"/>
              </a:cxn>
              <a:cxn ang="0">
                <a:pos x="45" y="7"/>
              </a:cxn>
              <a:cxn ang="0">
                <a:pos x="29" y="31"/>
              </a:cxn>
              <a:cxn ang="0">
                <a:pos x="45" y="23"/>
              </a:cxn>
            </a:cxnLst>
            <a:rect l="0" t="0" r="r" b="b"/>
            <a:pathLst>
              <a:path w="93" h="62">
                <a:moveTo>
                  <a:pt x="45" y="23"/>
                </a:moveTo>
                <a:cubicBezTo>
                  <a:pt x="0" y="8"/>
                  <a:pt x="10" y="30"/>
                  <a:pt x="21" y="62"/>
                </a:cubicBezTo>
                <a:cubicBezTo>
                  <a:pt x="42" y="57"/>
                  <a:pt x="93" y="57"/>
                  <a:pt x="45" y="7"/>
                </a:cubicBezTo>
                <a:cubicBezTo>
                  <a:pt x="38" y="0"/>
                  <a:pt x="29" y="21"/>
                  <a:pt x="29" y="31"/>
                </a:cubicBezTo>
                <a:cubicBezTo>
                  <a:pt x="29" y="37"/>
                  <a:pt x="40" y="26"/>
                  <a:pt x="45" y="23"/>
                </a:cubicBez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6209-1066-4521-BE17-766F3029B20E}" type="slidenum">
              <a:rPr lang="en-AU"/>
              <a:pPr/>
              <a:t>4</a:t>
            </a:fld>
            <a:endParaRPr lang="en-A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49275"/>
            <a:ext cx="7793038" cy="873125"/>
          </a:xfrm>
        </p:spPr>
        <p:txBody>
          <a:bodyPr/>
          <a:lstStyle/>
          <a:p>
            <a:pPr algn="ctr"/>
            <a:r>
              <a:rPr lang="en-US" sz="3600" b="1"/>
              <a:t>Standard Tactics </a:t>
            </a:r>
            <a:br>
              <a:rPr lang="en-US" sz="3600" b="1"/>
            </a:br>
            <a:r>
              <a:rPr lang="en-US" sz="3600" b="1"/>
              <a:t>Boundary Throw Ins</a:t>
            </a:r>
            <a:endParaRPr lang="en-US" b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Forward Zone</a:t>
            </a:r>
            <a:r>
              <a:rPr lang="en-US"/>
              <a:t> - tap behind contest line or tap to back of ruck contest, 3rd man up etc – players must set up</a:t>
            </a:r>
          </a:p>
          <a:p>
            <a:endParaRPr lang="en-US" sz="1100"/>
          </a:p>
          <a:p>
            <a:r>
              <a:rPr lang="en-US" b="1"/>
              <a:t>Defence Zone</a:t>
            </a:r>
            <a:r>
              <a:rPr lang="en-US"/>
              <a:t> - tap to behind workline or boundary</a:t>
            </a:r>
          </a:p>
          <a:p>
            <a:endParaRPr lang="en-US" sz="1100"/>
          </a:p>
          <a:p>
            <a:r>
              <a:rPr lang="en-US" b="1"/>
              <a:t>Role Playing</a:t>
            </a:r>
            <a:r>
              <a:rPr lang="en-US"/>
              <a:t> or zone responsibility applies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5800" y="6172200"/>
            <a:ext cx="45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A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DDF5-CF0E-4A80-8E86-F920B7D461EA}" type="slidenum">
              <a:rPr lang="en-AU"/>
              <a:pPr/>
              <a:t>5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/>
              <a:t>Standard Tactics</a:t>
            </a:r>
            <a:br>
              <a:rPr lang="en-US" sz="3600" b="1"/>
            </a:br>
            <a:r>
              <a:rPr lang="en-US" sz="3600" b="1"/>
              <a:t>Opposition Kick Outs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 on Man</a:t>
            </a:r>
          </a:p>
          <a:p>
            <a:endParaRPr lang="en-US"/>
          </a:p>
          <a:p>
            <a:r>
              <a:rPr lang="en-US"/>
              <a:t>Zones - 12 (3/4/5), 15, 18</a:t>
            </a:r>
          </a:p>
          <a:p>
            <a:endParaRPr lang="en-US"/>
          </a:p>
          <a:p>
            <a:r>
              <a:rPr lang="en-US"/>
              <a:t>“Man on Man” - 50/50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5800" y="5867400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A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AA00-E898-4E53-A853-346437E8F202}" type="slidenum">
              <a:rPr lang="en-AU"/>
              <a:pPr/>
              <a:t>6</a:t>
            </a:fld>
            <a:endParaRPr lang="en-A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/>
              <a:t>Standard Tactics</a:t>
            </a:r>
            <a:br>
              <a:rPr lang="en-US" sz="3600" b="1"/>
            </a:br>
            <a:r>
              <a:rPr lang="en-US" sz="3600" b="1"/>
              <a:t> </a:t>
            </a:r>
            <a:r>
              <a:rPr lang="en-US" sz="3600" b="1">
                <a:solidFill>
                  <a:srgbClr val="CC0000"/>
                </a:solidFill>
              </a:rPr>
              <a:t>Our Kick Outs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4488" y="2017713"/>
            <a:ext cx="6070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‘Flood the Dud’ – weakest part of the zone</a:t>
            </a:r>
          </a:p>
          <a:p>
            <a:pPr>
              <a:lnSpc>
                <a:spcPct val="90000"/>
              </a:lnSpc>
            </a:pPr>
            <a:r>
              <a:rPr lang="en-US"/>
              <a:t>Huddle/ Release</a:t>
            </a:r>
          </a:p>
          <a:p>
            <a:pPr>
              <a:lnSpc>
                <a:spcPct val="90000"/>
              </a:lnSpc>
            </a:pPr>
            <a:r>
              <a:rPr lang="en-US"/>
              <a:t>“Play on”</a:t>
            </a:r>
          </a:p>
          <a:p>
            <a:pPr>
              <a:lnSpc>
                <a:spcPct val="90000"/>
              </a:lnSpc>
            </a:pPr>
            <a:r>
              <a:rPr lang="en-US"/>
              <a:t>2nd Kick Option</a:t>
            </a:r>
          </a:p>
          <a:p>
            <a:pPr>
              <a:lnSpc>
                <a:spcPct val="90000"/>
              </a:lnSpc>
            </a:pPr>
            <a:r>
              <a:rPr lang="en-US"/>
              <a:t>Defensive Option</a:t>
            </a:r>
          </a:p>
          <a:p>
            <a:pPr>
              <a:lnSpc>
                <a:spcPct val="90000"/>
              </a:lnSpc>
            </a:pPr>
            <a:r>
              <a:rPr lang="en-US"/>
              <a:t>Designated Kicker</a:t>
            </a:r>
          </a:p>
          <a:p>
            <a:pPr>
              <a:lnSpc>
                <a:spcPct val="90000"/>
              </a:lnSpc>
            </a:pPr>
            <a:r>
              <a:rPr lang="en-US"/>
              <a:t>Spear Kick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5800" y="5943600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A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87A4-789F-42DB-860B-CE6938275685}" type="slidenum">
              <a:rPr lang="en-AU"/>
              <a:pPr/>
              <a:t>7</a:t>
            </a:fld>
            <a:endParaRPr lang="en-AU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What if scenarios?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675"/>
            <a:ext cx="7772400" cy="4752975"/>
          </a:xfrm>
        </p:spPr>
        <p:txBody>
          <a:bodyPr/>
          <a:lstStyle/>
          <a:p>
            <a:pPr algn="ctr"/>
            <a:r>
              <a:rPr lang="en-AU" sz="3400" b="1" u="sng">
                <a:latin typeface="Book Antiqua" pitchFamily="18" charset="0"/>
              </a:rPr>
              <a:t>2 or 3 unanswered goals</a:t>
            </a:r>
          </a:p>
          <a:p>
            <a:r>
              <a:rPr lang="en-AU"/>
              <a:t>Man on man in centre and all over ground</a:t>
            </a:r>
          </a:p>
          <a:p>
            <a:r>
              <a:rPr lang="en-AU"/>
              <a:t>Slow game down – tempo footy</a:t>
            </a:r>
          </a:p>
          <a:p>
            <a:r>
              <a:rPr lang="en-AU"/>
              <a:t>Push players down one line</a:t>
            </a:r>
          </a:p>
          <a:p>
            <a:r>
              <a:rPr lang="en-AU"/>
              <a:t>Leaders display leadership – action/words</a:t>
            </a:r>
          </a:p>
          <a:p>
            <a:r>
              <a:rPr lang="en-AU"/>
              <a:t>Cover The Exits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BDA8-D879-4A1E-92EB-AC133D8F2DE9}" type="slidenum">
              <a:rPr lang="en-AU"/>
              <a:pPr/>
              <a:t>8</a:t>
            </a:fld>
            <a:endParaRPr lang="en-AU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What if scenarios?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AU" sz="3400" b="1" u="sng">
                <a:latin typeface="Book Antiqua" pitchFamily="18" charset="0"/>
              </a:rPr>
              <a:t>Kicking with the wind</a:t>
            </a:r>
          </a:p>
          <a:p>
            <a:pPr>
              <a:lnSpc>
                <a:spcPct val="90000"/>
              </a:lnSpc>
            </a:pPr>
            <a:r>
              <a:rPr lang="en-AU"/>
              <a:t>Long and direct</a:t>
            </a:r>
          </a:p>
          <a:p>
            <a:pPr>
              <a:lnSpc>
                <a:spcPct val="90000"/>
              </a:lnSpc>
            </a:pPr>
            <a:r>
              <a:rPr lang="en-AU"/>
              <a:t>Don’t always bomb</a:t>
            </a:r>
          </a:p>
          <a:p>
            <a:pPr>
              <a:lnSpc>
                <a:spcPct val="90000"/>
              </a:lnSpc>
            </a:pPr>
            <a:r>
              <a:rPr lang="en-AU"/>
              <a:t>Look to square the footy up around the 50m line</a:t>
            </a:r>
          </a:p>
          <a:p>
            <a:pPr>
              <a:lnSpc>
                <a:spcPct val="90000"/>
              </a:lnSpc>
            </a:pPr>
            <a:r>
              <a:rPr lang="en-AU"/>
              <a:t>Use corridor and get numbers at feet</a:t>
            </a:r>
          </a:p>
          <a:p>
            <a:pPr>
              <a:lnSpc>
                <a:spcPct val="90000"/>
              </a:lnSpc>
            </a:pPr>
            <a:r>
              <a:rPr lang="en-AU"/>
              <a:t>Don’t over possess</a:t>
            </a:r>
          </a:p>
          <a:p>
            <a:pPr>
              <a:lnSpc>
                <a:spcPct val="90000"/>
              </a:lnSpc>
            </a:pPr>
            <a:r>
              <a:rPr lang="en-AU"/>
              <a:t>No parking in corridor forward of 50m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FE57-474F-4FB8-A982-E08195D68ECC}" type="slidenum">
              <a:rPr lang="en-AU"/>
              <a:pPr/>
              <a:t>9</a:t>
            </a:fld>
            <a:endParaRPr lang="en-AU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What if scenarios?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AU" sz="3000" b="1" u="sng">
                <a:latin typeface="Book Antiqua" pitchFamily="18" charset="0"/>
              </a:rPr>
              <a:t>Kicking against the wind</a:t>
            </a:r>
          </a:p>
          <a:p>
            <a:pPr>
              <a:lnSpc>
                <a:spcPct val="90000"/>
              </a:lnSpc>
            </a:pPr>
            <a:r>
              <a:rPr lang="en-AU" sz="2600"/>
              <a:t>Extra man in defence</a:t>
            </a:r>
          </a:p>
          <a:p>
            <a:pPr>
              <a:lnSpc>
                <a:spcPct val="90000"/>
              </a:lnSpc>
            </a:pPr>
            <a:r>
              <a:rPr lang="en-AU" sz="2600"/>
              <a:t>Push numbers back then release</a:t>
            </a:r>
          </a:p>
          <a:p>
            <a:pPr>
              <a:lnSpc>
                <a:spcPct val="90000"/>
              </a:lnSpc>
            </a:pPr>
            <a:r>
              <a:rPr lang="en-AU" sz="2600" u="sng"/>
              <a:t>Must play in front</a:t>
            </a:r>
          </a:p>
          <a:p>
            <a:pPr>
              <a:lnSpc>
                <a:spcPct val="90000"/>
              </a:lnSpc>
            </a:pPr>
            <a:r>
              <a:rPr lang="en-AU" sz="2600"/>
              <a:t>Set running bounces target</a:t>
            </a:r>
          </a:p>
          <a:p>
            <a:pPr>
              <a:lnSpc>
                <a:spcPct val="90000"/>
              </a:lnSpc>
            </a:pPr>
            <a:r>
              <a:rPr lang="en-AU" sz="2600"/>
              <a:t>Maintain possession</a:t>
            </a:r>
          </a:p>
          <a:p>
            <a:pPr>
              <a:lnSpc>
                <a:spcPct val="90000"/>
              </a:lnSpc>
            </a:pPr>
            <a:r>
              <a:rPr lang="en-AU" sz="2600"/>
              <a:t>Take action after 2 or 3 unanswered goals (see above)</a:t>
            </a:r>
          </a:p>
          <a:p>
            <a:pPr>
              <a:lnSpc>
                <a:spcPct val="90000"/>
              </a:lnSpc>
            </a:pPr>
            <a:r>
              <a:rPr lang="en-AU" sz="2600"/>
              <a:t>Players must lead up to ball carrier</a:t>
            </a:r>
          </a:p>
          <a:p>
            <a:pPr>
              <a:lnSpc>
                <a:spcPct val="90000"/>
              </a:lnSpc>
            </a:pPr>
            <a:r>
              <a:rPr lang="en-AU" sz="2600"/>
              <a:t>Use Half back flanker as a 5</a:t>
            </a:r>
            <a:r>
              <a:rPr lang="en-AU" sz="2600" baseline="30000"/>
              <a:t>th</a:t>
            </a:r>
            <a:r>
              <a:rPr lang="en-AU" sz="2600"/>
              <a:t> on baller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1119</TotalTime>
  <Words>873</Words>
  <Application>Microsoft Office PowerPoint</Application>
  <PresentationFormat>On-screen Show (4:3)</PresentationFormat>
  <Paragraphs>157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Times New Roman</vt:lpstr>
      <vt:lpstr>Tahoma</vt:lpstr>
      <vt:lpstr>Wingdings</vt:lpstr>
      <vt:lpstr>Book Antiqua</vt:lpstr>
      <vt:lpstr>Arial</vt:lpstr>
      <vt:lpstr>Blends</vt:lpstr>
      <vt:lpstr> Basic Tactics / Game Plan</vt:lpstr>
      <vt:lpstr>Standard Tactics   Centre Square</vt:lpstr>
      <vt:lpstr>Example of Centre Square  Set-Up</vt:lpstr>
      <vt:lpstr>Standard Tactics  Boundary Throw Ins</vt:lpstr>
      <vt:lpstr>Standard Tactics Opposition Kick Outs</vt:lpstr>
      <vt:lpstr>Standard Tactics  Our Kick Outs</vt:lpstr>
      <vt:lpstr>What if scenarios?</vt:lpstr>
      <vt:lpstr>What if scenarios?</vt:lpstr>
      <vt:lpstr>What if scenarios?</vt:lpstr>
      <vt:lpstr>General Team Play/Tactics</vt:lpstr>
      <vt:lpstr>General Team Play/Tactics</vt:lpstr>
      <vt:lpstr>  Midfield – “Three Ways”</vt:lpstr>
      <vt:lpstr>4-Man Sliding Blitz </vt:lpstr>
      <vt:lpstr>  Red time rule</vt:lpstr>
      <vt:lpstr>Red time rule continued</vt:lpstr>
      <vt:lpstr>Attacking Options Out Of Defence</vt:lpstr>
      <vt:lpstr>Areas of Responsibility </vt:lpstr>
      <vt:lpstr>Some final advice….</vt:lpstr>
    </vt:vector>
  </TitlesOfParts>
  <Company>Australian Football League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PLAY AND TACTICS IN AUSTRALIAN FOOTBALL</dc:title>
  <dc:creator>Anton Grbac</dc:creator>
  <cp:lastModifiedBy>AFL User</cp:lastModifiedBy>
  <cp:revision>50</cp:revision>
  <dcterms:created xsi:type="dcterms:W3CDTF">2003-02-04T01:47:24Z</dcterms:created>
  <dcterms:modified xsi:type="dcterms:W3CDTF">2012-03-22T00:29:22Z</dcterms:modified>
</cp:coreProperties>
</file>