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308" r:id="rId5"/>
    <p:sldId id="258" r:id="rId6"/>
    <p:sldId id="268" r:id="rId7"/>
    <p:sldId id="269" r:id="rId8"/>
    <p:sldId id="270" r:id="rId9"/>
    <p:sldId id="304" r:id="rId10"/>
    <p:sldId id="310" r:id="rId11"/>
    <p:sldId id="301" r:id="rId12"/>
    <p:sldId id="303" r:id="rId13"/>
    <p:sldId id="309" r:id="rId14"/>
    <p:sldId id="302" r:id="rId15"/>
    <p:sldId id="306" r:id="rId16"/>
  </p:sldIdLst>
  <p:sldSz cx="9144000" cy="6858000" type="screen4x3"/>
  <p:notesSz cx="6811963" cy="99425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6666FF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4666FD12-CA4D-487D-A11C-25637966B9C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87371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69B6A945-7EF7-492A-88B3-61659C405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420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</p:grpSp>
      <p:sp>
        <p:nvSpPr>
          <p:cNvPr id="6780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780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73B1-44DF-4939-9D8C-8F5FD524712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871B1-6A2C-4831-A9B0-C070BBF8BF9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F6F71-D64C-4514-9D6E-DFA23E1017A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4390-B70F-4A86-B50B-6A93B1E871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B2B7-3F04-407A-BE37-60EB55CA88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3924-4A8B-4C9B-B989-A9202FCB70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212D-0080-4820-85E8-CF1C24FB4D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0CEA5-E892-4EA5-9954-D719FFFF2F3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1C033-B590-4B5A-B1AF-337FF9D341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9726-1D73-4484-B4E3-0A9162EB38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B83B-3B3B-4604-B1DD-955A1253B0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656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6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6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6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6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6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6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7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8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9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9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9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9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9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3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4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5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6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7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8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69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0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1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2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3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4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5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6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7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7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7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7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7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7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7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  <p:sp>
          <p:nvSpPr>
            <p:cNvPr id="6677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/>
            </a:p>
          </p:txBody>
        </p:sp>
      </p:grpSp>
      <p:sp>
        <p:nvSpPr>
          <p:cNvPr id="6677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611CBC6-E9F9-4B06-8735-D0005B40DA0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677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678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6678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678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ltsport.com.au/af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AU" sz="5400" b="1" dirty="0" smtClean="0">
                <a:latin typeface="Franklin Gothic Book" pitchFamily="34" charset="0"/>
              </a:rPr>
              <a:t>NORTHERN KNIGHTS FOOTBALL CLUB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916832"/>
            <a:ext cx="8280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AU" sz="3600" b="1" dirty="0" smtClean="0">
                <a:latin typeface="Franklin Gothic Book" pitchFamily="34" charset="0"/>
              </a:rPr>
              <a:t>2013-14 </a:t>
            </a:r>
            <a:r>
              <a:rPr lang="en-AU" sz="3600" b="1" dirty="0" smtClean="0">
                <a:latin typeface="Franklin Gothic Book" pitchFamily="34" charset="0"/>
              </a:rPr>
              <a:t>U/18 SUMMER TRAINING SQUAD</a:t>
            </a:r>
          </a:p>
        </p:txBody>
      </p:sp>
      <p:pic>
        <p:nvPicPr>
          <p:cNvPr id="15365" name="Picture 8" descr="Registered_Technika_logo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8496" y="5013176"/>
            <a:ext cx="3381896" cy="13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8926" y="3645024"/>
            <a:ext cx="2201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id:image004.jpg@01CC6D97.C1F5C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2827412" cy="1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NORTHERN KNIGHTS</a:t>
            </a:r>
            <a:br>
              <a:rPr lang="en-AU" dirty="0" smtClean="0"/>
            </a:br>
            <a:r>
              <a:rPr lang="en-AU" dirty="0" smtClean="0"/>
              <a:t>CLUB CORE VALUES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Our Club Core Values &amp; Trademarks </a:t>
            </a:r>
            <a:r>
              <a:rPr lang="en-AU" sz="2000" dirty="0" smtClean="0"/>
              <a:t>form the basis </a:t>
            </a:r>
            <a:r>
              <a:rPr lang="en-US" sz="2000" dirty="0" smtClean="0"/>
              <a:t>of our foundation and are </a:t>
            </a:r>
            <a:r>
              <a:rPr lang="en-US" sz="2000" b="1" dirty="0" smtClean="0"/>
              <a:t>non-negotiable behaviours</a:t>
            </a:r>
            <a:r>
              <a:rPr lang="en-US" sz="2000" dirty="0" smtClean="0"/>
              <a:t> that p</a:t>
            </a:r>
            <a:r>
              <a:rPr lang="en-AU" sz="2000" dirty="0" smtClean="0"/>
              <a:t>layers and staff should adhere to, </a:t>
            </a:r>
            <a:r>
              <a:rPr lang="en-US" sz="2000" dirty="0" smtClean="0"/>
              <a:t>both on and off the field,</a:t>
            </a:r>
            <a:r>
              <a:rPr lang="en-AU" sz="2000" dirty="0" smtClean="0"/>
              <a:t> as they go through the season.</a:t>
            </a:r>
          </a:p>
          <a:p>
            <a:r>
              <a:rPr lang="en-AU" sz="2000" dirty="0" smtClean="0"/>
              <a:t>Our </a:t>
            </a:r>
            <a:r>
              <a:rPr lang="en-AU" sz="2000" b="1" dirty="0" smtClean="0"/>
              <a:t>core values</a:t>
            </a:r>
            <a:r>
              <a:rPr lang="en-AU" sz="2000" dirty="0" smtClean="0"/>
              <a:t> provide direction and team focus.</a:t>
            </a:r>
          </a:p>
          <a:p>
            <a:pPr algn="ctr">
              <a:buNone/>
            </a:pPr>
            <a:endParaRPr lang="en-AU" sz="2000" dirty="0" smtClean="0"/>
          </a:p>
          <a:p>
            <a:pPr algn="ctr">
              <a:buNone/>
            </a:pPr>
            <a:r>
              <a:rPr lang="en-AU" sz="2000" dirty="0" smtClean="0"/>
              <a:t>CORE VALUES/TRADEMARKS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"CONTINUAL IMPROVEMENT"</a:t>
            </a:r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664" y="4077072"/>
          <a:ext cx="6096000" cy="212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0687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Honesty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Resilience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687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Professionalism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Commitment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687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Respect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Leadership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AU" sz="4400" dirty="0">
                <a:solidFill>
                  <a:schemeClr val="tx2"/>
                </a:solidFill>
              </a:rPr>
              <a:t>Expectations of </a:t>
            </a:r>
            <a:r>
              <a:rPr lang="en-AU" sz="4400" dirty="0" smtClean="0">
                <a:solidFill>
                  <a:schemeClr val="tx2"/>
                </a:solidFill>
              </a:rPr>
              <a:t>Parents</a:t>
            </a:r>
            <a:endParaRPr lang="en-AU" sz="4400" dirty="0">
              <a:solidFill>
                <a:schemeClr val="tx2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AU" sz="3200" dirty="0"/>
              <a:t>Support your son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AU" sz="3200" dirty="0"/>
              <a:t>Understand the </a:t>
            </a:r>
            <a:r>
              <a:rPr lang="en-AU" sz="3200" dirty="0" smtClean="0"/>
              <a:t>Club’s </a:t>
            </a:r>
            <a:r>
              <a:rPr lang="en-AU" sz="3200" dirty="0"/>
              <a:t>expectations of players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AU" sz="3200" dirty="0"/>
              <a:t>Promote the </a:t>
            </a:r>
            <a:r>
              <a:rPr lang="en-AU" sz="3200" dirty="0" smtClean="0"/>
              <a:t>‘lifestyle </a:t>
            </a:r>
            <a:r>
              <a:rPr lang="en-AU" sz="3200" dirty="0"/>
              <a:t>of an </a:t>
            </a:r>
            <a:r>
              <a:rPr lang="en-AU" sz="3200" dirty="0" smtClean="0"/>
              <a:t>athlete’</a:t>
            </a:r>
            <a:endParaRPr lang="en-AU" sz="3200" dirty="0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AU" sz="3200" dirty="0"/>
              <a:t>Celebrate his achievements, brace for the disappointments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AU" sz="3200" dirty="0"/>
              <a:t>Ask questions and let us know about </a:t>
            </a:r>
            <a:r>
              <a:rPr lang="en-AU" sz="3200" dirty="0" smtClean="0"/>
              <a:t>any issues or concerns </a:t>
            </a:r>
            <a:endParaRPr lang="en-AU" sz="3200" dirty="0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en-AU" sz="3200" dirty="0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b="1" dirty="0" smtClean="0"/>
              <a:t>OTHER IMPORTANT ISSUES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341438"/>
            <a:ext cx="8496175" cy="4865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1. Player (Summer Training) </a:t>
            </a:r>
            <a:r>
              <a:rPr lang="en-AU" sz="2800" dirty="0" smtClean="0"/>
              <a:t>Levy Includes Camp = $200 (EFTPOS facility available tonight)</a:t>
            </a:r>
            <a:endParaRPr lang="en-AU" sz="2800" dirty="0" smtClean="0"/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2. Other Sport Involvement 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3. </a:t>
            </a:r>
            <a:r>
              <a:rPr lang="en-AU" sz="2800" dirty="0" err="1" smtClean="0"/>
              <a:t>Dropbox</a:t>
            </a:r>
            <a:r>
              <a:rPr lang="en-AU" sz="2800" dirty="0" smtClean="0"/>
              <a:t> – Online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4. Forms on Website – TAC Cup Selection Policy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5. Club Core Values/Trademarks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6. Insurance JLT Sport </a:t>
            </a:r>
            <a:r>
              <a:rPr lang="en-AU" sz="2800" dirty="0" smtClean="0">
                <a:hlinkClick r:id="rId2"/>
              </a:rPr>
              <a:t>www.jltsport.com.au/afl</a:t>
            </a:r>
            <a:r>
              <a:rPr lang="en-AU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7. Footballs for Sale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8. Return Profile Sheets – To Josh Prendergast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Medical Coverage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9850"/>
            <a:ext cx="82296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LifeCare Sports Medicine Clinic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 Trobe University Medical Centre, Corner Plenty Road &amp; Kingsbury Drive, </a:t>
            </a:r>
            <a:r>
              <a:rPr lang="en-US" sz="2000" dirty="0" err="1" smtClean="0"/>
              <a:t>Bundoora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AU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Physiotherapy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Francis Cosson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David Taylor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Sports Doctors (Bulk Billed)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Dr. Ian Reynolds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dirty="0" smtClean="0"/>
          </a:p>
          <a:p>
            <a:pPr lvl="1" eaLnBrk="1" hangingPunct="1">
              <a:lnSpc>
                <a:spcPct val="90000"/>
              </a:lnSpc>
            </a:pPr>
            <a:endParaRPr lang="en-US" sz="3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 </a:t>
            </a:r>
            <a:r>
              <a:rPr lang="en-US" dirty="0" smtClean="0"/>
              <a:t>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>
                <a:solidFill>
                  <a:srgbClr val="FFC000"/>
                </a:solidFill>
              </a:rPr>
              <a:t>THE </a:t>
            </a:r>
            <a:r>
              <a:rPr lang="en-AU" dirty="0" smtClean="0">
                <a:solidFill>
                  <a:srgbClr val="FFC000"/>
                </a:solidFill>
              </a:rPr>
              <a:t>2014 </a:t>
            </a:r>
            <a:r>
              <a:rPr lang="en-AU" dirty="0" smtClean="0">
                <a:solidFill>
                  <a:srgbClr val="FFC000"/>
                </a:solidFill>
              </a:rPr>
              <a:t>KNIGHTS PLAYER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BE FOCUSED – SET GOALS EARLY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BE METICULOUS IN YOUR PLANNING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KNOW YOUR PROGRAM – </a:t>
            </a:r>
            <a:r>
              <a:rPr lang="en-AU" sz="2800" i="1" u="sng" dirty="0" smtClean="0"/>
              <a:t>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sz="2800" dirty="0" smtClean="0"/>
              <a:t>  MAKE SURE OTHERS KNOW PROGRAM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WORK HARD ON YOUR DEFICIENCIES TO IMPROVE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SEEK FEEDBACK &amp; ADVICE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DO THE BASICS WELL – BUT YOU NEED A POINT OF DIFFERENCE!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>
                <a:solidFill>
                  <a:schemeClr val="folHlink"/>
                </a:solidFill>
              </a:rPr>
              <a:t>WHAT IS YOURS????</a:t>
            </a:r>
            <a:endParaRPr lang="en-US" sz="28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sz="24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4000" b="1" dirty="0" smtClean="0"/>
              <a:t>Thank you for your attendance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Parents – Support and Transport</a:t>
            </a:r>
          </a:p>
          <a:p>
            <a:pPr eaLnBrk="1" hangingPunct="1">
              <a:defRPr/>
            </a:pPr>
            <a:r>
              <a:rPr lang="en-AU" dirty="0" smtClean="0"/>
              <a:t>Snacks and Soft Drink available after meeting for players</a:t>
            </a:r>
          </a:p>
          <a:p>
            <a:pPr eaLnBrk="1" hangingPunct="1">
              <a:defRPr/>
            </a:pPr>
            <a:r>
              <a:rPr lang="en-AU" dirty="0" smtClean="0"/>
              <a:t>Bar Open – drinks at bar prices</a:t>
            </a:r>
          </a:p>
          <a:p>
            <a:pPr eaLnBrk="1" hangingPunct="1">
              <a:defRPr/>
            </a:pPr>
            <a:r>
              <a:rPr lang="en-AU" dirty="0" smtClean="0"/>
              <a:t>Thankyou Veneto Club</a:t>
            </a:r>
          </a:p>
          <a:p>
            <a:pPr eaLnBrk="1" hangingPunct="1">
              <a:defRPr/>
            </a:pPr>
            <a:r>
              <a:rPr lang="en-AU" dirty="0" smtClean="0"/>
              <a:t>Introduce Head Coach – </a:t>
            </a:r>
            <a:r>
              <a:rPr lang="en-AU" dirty="0" smtClean="0">
                <a:solidFill>
                  <a:srgbClr val="FFFF00"/>
                </a:solidFill>
              </a:rPr>
              <a:t>Andrew Shakespeare</a:t>
            </a:r>
            <a:endParaRPr lang="en-AU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68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b="1" smtClean="0"/>
              <a:t/>
            </a:r>
            <a:br>
              <a:rPr lang="en-AU" sz="4000" b="1" smtClean="0"/>
            </a:br>
            <a:r>
              <a:rPr lang="en-AU" sz="4000" b="1" smtClean="0"/>
              <a:t/>
            </a:r>
            <a:br>
              <a:rPr lang="en-AU" sz="4000" b="1" smtClean="0"/>
            </a:br>
            <a:r>
              <a:rPr lang="en-AU" sz="4000" b="1" smtClean="0"/>
              <a:t>WELCOME TO PARENTS, PLAYERS &amp; STAFF</a:t>
            </a:r>
            <a:br>
              <a:rPr lang="en-AU" sz="4000" b="1" smtClean="0"/>
            </a:br>
            <a:endParaRPr lang="en-AU" sz="40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8229600" cy="3989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AU" sz="1200" smtClean="0"/>
          </a:p>
          <a:p>
            <a:pPr eaLnBrk="1" hangingPunct="1">
              <a:lnSpc>
                <a:spcPct val="80000"/>
              </a:lnSpc>
              <a:defRPr/>
            </a:pPr>
            <a:endParaRPr lang="en-AU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AU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800" smtClean="0"/>
              <a:t>Thankyou for your attendance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800" smtClean="0"/>
              <a:t>Please turn off Mobile Phones.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AU" sz="500" smtClean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AU" sz="500" smtClean="0"/>
          </a:p>
          <a:p>
            <a:pPr eaLnBrk="1" hangingPunct="1">
              <a:lnSpc>
                <a:spcPct val="80000"/>
              </a:lnSpc>
              <a:defRPr/>
            </a:pPr>
            <a:endParaRPr lang="en-AU" sz="50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0"/>
            <a:ext cx="1619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AFL VICTORIA_Single Colo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88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gistered_Technika_logo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92626" y="6086815"/>
            <a:ext cx="1951374" cy="7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"CONTINUAL IMPROVEMENT"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449263"/>
            <a:ext cx="8007350" cy="933450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dirty="0" smtClean="0">
                <a:latin typeface="Albertus Extra Bold" pitchFamily="34" charset="0"/>
              </a:rPr>
              <a:t>CONGRATULATIONS TO ALL PLAYERS INVITED TO U/18 SUMMER TRAINING  (Squad of </a:t>
            </a:r>
            <a:r>
              <a:rPr lang="en-AU" sz="3200" dirty="0" smtClean="0">
                <a:latin typeface="Albertus Extra Bold" pitchFamily="34" charset="0"/>
              </a:rPr>
              <a:t>68 </a:t>
            </a:r>
            <a:r>
              <a:rPr lang="en-AU" sz="3200" dirty="0" smtClean="0">
                <a:latin typeface="Albertus Extra Bold" pitchFamily="34" charset="0"/>
              </a:rPr>
              <a:t>Players)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289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3600" dirty="0" smtClean="0">
                <a:latin typeface="Albertus Extra Bold" pitchFamily="34" charset="0"/>
              </a:rPr>
              <a:t>KEY DATES: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400" dirty="0" smtClean="0"/>
              <a:t>Time Trial @ Willinda Park – Fri, Nov </a:t>
            </a:r>
            <a:r>
              <a:rPr lang="en-AU" sz="2400" dirty="0" smtClean="0"/>
              <a:t>22</a:t>
            </a:r>
            <a:r>
              <a:rPr lang="en-AU" sz="2400" baseline="30000" dirty="0" smtClean="0"/>
              <a:t>nd</a:t>
            </a:r>
            <a:r>
              <a:rPr lang="en-AU" sz="2400" dirty="0" smtClean="0"/>
              <a:t> @ 5:30pm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400" dirty="0" smtClean="0"/>
              <a:t>Testing/Movement Screening Assessment @ RMIT Bundoora – Sun Nov 24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@ 12:30pm</a:t>
            </a:r>
            <a:endParaRPr lang="en-A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400" dirty="0" smtClean="0"/>
              <a:t>Train 3 nights per week </a:t>
            </a:r>
            <a:r>
              <a:rPr lang="en-AU" sz="2400" dirty="0" smtClean="0"/>
              <a:t>(Monday, Wednesday &amp; Friday)</a:t>
            </a:r>
            <a:endParaRPr lang="en-AU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dirty="0" smtClean="0"/>
              <a:t>pre Xmas: Nov </a:t>
            </a:r>
            <a:r>
              <a:rPr lang="en-AU" sz="2400" dirty="0" smtClean="0"/>
              <a:t>25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</a:t>
            </a:r>
            <a:r>
              <a:rPr lang="en-AU" sz="2400" dirty="0" smtClean="0"/>
              <a:t>to Dec </a:t>
            </a:r>
            <a:r>
              <a:rPr lang="en-AU" sz="2400" dirty="0" smtClean="0"/>
              <a:t>18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</a:t>
            </a:r>
            <a:endParaRPr lang="en-AU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dirty="0" smtClean="0"/>
              <a:t>post Xmas: Jan </a:t>
            </a:r>
            <a:r>
              <a:rPr lang="en-AU" sz="2400" dirty="0" smtClean="0"/>
              <a:t>17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</a:t>
            </a:r>
            <a:r>
              <a:rPr lang="en-AU" sz="2400" dirty="0" smtClean="0"/>
              <a:t>– Mar </a:t>
            </a:r>
            <a:r>
              <a:rPr lang="en-AU" sz="2400" dirty="0" smtClean="0"/>
              <a:t>21</a:t>
            </a:r>
            <a:r>
              <a:rPr lang="en-AU" sz="2400" baseline="30000" dirty="0" smtClean="0"/>
              <a:t>st</a:t>
            </a:r>
            <a:r>
              <a:rPr lang="en-AU" sz="2400" dirty="0" smtClean="0"/>
              <a:t>  </a:t>
            </a:r>
            <a:endParaRPr lang="en-A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400" dirty="0" smtClean="0"/>
              <a:t>AFL Vic - Fitness Testing Day - Sat, Mar </a:t>
            </a:r>
            <a:r>
              <a:rPr lang="en-AU" sz="2400" dirty="0" smtClean="0"/>
              <a:t>8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</a:t>
            </a:r>
            <a:endParaRPr lang="en-A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400" dirty="0" smtClean="0"/>
              <a:t>Guernsey Presentation Night – Mon, Mar </a:t>
            </a:r>
            <a:r>
              <a:rPr lang="en-AU" sz="2400" dirty="0" smtClean="0"/>
              <a:t>17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</a:t>
            </a:r>
            <a:endParaRPr lang="en-A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400" dirty="0" smtClean="0"/>
              <a:t>Round 1 TAC Cup 2013 </a:t>
            </a:r>
            <a:r>
              <a:rPr lang="en-AU" sz="2400" dirty="0" smtClean="0"/>
              <a:t>– Sun, March </a:t>
            </a:r>
            <a:r>
              <a:rPr lang="en-AU" sz="2400" dirty="0" smtClean="0"/>
              <a:t>23</a:t>
            </a:r>
            <a:r>
              <a:rPr lang="en-AU" sz="2400" baseline="30000" dirty="0" smtClean="0"/>
              <a:t>rd</a:t>
            </a:r>
            <a:endParaRPr lang="en-A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sz="2800" dirty="0" smtClean="0"/>
          </a:p>
        </p:txBody>
      </p:sp>
      <p:pic>
        <p:nvPicPr>
          <p:cNvPr id="6" name="Picture 8" descr="Registered_Technika_logo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8" y="6217904"/>
            <a:ext cx="1619672" cy="6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 txBox="1">
            <a:spLocks noGrp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AU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"CONTINUAL IMPROVEMENT"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AU" b="1" dirty="0"/>
              <a:t>INTRODUCE STAFF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AU" sz="2400" b="1" dirty="0" smtClean="0"/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Andrew Shakespeare</a:t>
            </a:r>
            <a:r>
              <a:rPr lang="en-AU" sz="2400" dirty="0" smtClean="0"/>
              <a:t>– </a:t>
            </a:r>
            <a:r>
              <a:rPr lang="en-AU" sz="2400" dirty="0"/>
              <a:t>Head Coach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Brian Cartwright </a:t>
            </a:r>
            <a:r>
              <a:rPr lang="en-AU" sz="2400" dirty="0" smtClean="0"/>
              <a:t>– Assistant Coach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Jordan </a:t>
            </a:r>
            <a:r>
              <a:rPr lang="en-AU" sz="2400" b="1" dirty="0" smtClean="0"/>
              <a:t>Doering </a:t>
            </a:r>
            <a:r>
              <a:rPr lang="en-AU" sz="2400" dirty="0" smtClean="0"/>
              <a:t>– </a:t>
            </a:r>
            <a:r>
              <a:rPr lang="en-AU" sz="2400" dirty="0" smtClean="0"/>
              <a:t>Assistant Coach</a:t>
            </a:r>
          </a:p>
          <a:p>
            <a:pPr>
              <a:lnSpc>
                <a:spcPct val="90000"/>
              </a:lnSpc>
              <a:defRPr/>
            </a:pPr>
            <a:r>
              <a:rPr lang="en-AU" sz="2400" dirty="0" smtClean="0"/>
              <a:t>– </a:t>
            </a:r>
            <a:r>
              <a:rPr lang="en-AU" sz="2400" dirty="0"/>
              <a:t>Assistant Coach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Steve Grace </a:t>
            </a:r>
            <a:r>
              <a:rPr lang="en-AU" sz="2400" dirty="0" smtClean="0"/>
              <a:t>– Head Fitness </a:t>
            </a:r>
            <a:r>
              <a:rPr lang="en-AU" sz="2400" dirty="0"/>
              <a:t>Advisor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Shawn Jarman </a:t>
            </a:r>
            <a:r>
              <a:rPr lang="en-AU" sz="2400" dirty="0" smtClean="0"/>
              <a:t>– Asst Fitness Advisor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Steve Murcott </a:t>
            </a:r>
            <a:r>
              <a:rPr lang="en-AU" sz="2400" dirty="0" smtClean="0"/>
              <a:t>– </a:t>
            </a:r>
            <a:r>
              <a:rPr lang="en-AU" sz="2400" dirty="0" smtClean="0"/>
              <a:t>Weight Coordinator </a:t>
            </a:r>
            <a:endParaRPr lang="en-AU" sz="2400" dirty="0"/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Chris Paras </a:t>
            </a:r>
            <a:r>
              <a:rPr lang="en-AU" sz="2400" dirty="0" smtClean="0"/>
              <a:t>– </a:t>
            </a:r>
            <a:r>
              <a:rPr lang="en-AU" sz="2400" dirty="0"/>
              <a:t>Team </a:t>
            </a:r>
            <a:r>
              <a:rPr lang="en-AU" sz="2400" dirty="0" smtClean="0"/>
              <a:t>Manager</a:t>
            </a:r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Russell Severino </a:t>
            </a:r>
            <a:r>
              <a:rPr lang="en-AU" sz="2400" dirty="0" smtClean="0"/>
              <a:t>– Team Manager</a:t>
            </a:r>
            <a:endParaRPr lang="en-AU" sz="2400" dirty="0"/>
          </a:p>
          <a:p>
            <a:pPr>
              <a:lnSpc>
                <a:spcPct val="90000"/>
              </a:lnSpc>
              <a:defRPr/>
            </a:pPr>
            <a:r>
              <a:rPr lang="en-AU" sz="2400" b="1" dirty="0" smtClean="0"/>
              <a:t>Belinda Corcoran </a:t>
            </a:r>
            <a:r>
              <a:rPr lang="en-AU" sz="2400" dirty="0" smtClean="0"/>
              <a:t>– </a:t>
            </a:r>
            <a:r>
              <a:rPr lang="en-AU" sz="2400" dirty="0"/>
              <a:t>Head Trainer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AU" sz="2800" dirty="0"/>
          </a:p>
        </p:txBody>
      </p:sp>
      <p:pic>
        <p:nvPicPr>
          <p:cNvPr id="6" name="Picture 8" descr="Registered_Technika_logo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8" y="6217904"/>
            <a:ext cx="1619672" cy="6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367879"/>
          </a:xfrm>
        </p:spPr>
        <p:txBody>
          <a:bodyPr/>
          <a:lstStyle/>
          <a:p>
            <a:pPr eaLnBrk="1" hangingPunct="1">
              <a:defRPr/>
            </a:pPr>
            <a:r>
              <a:rPr lang="en-AU" sz="2800" b="1" dirty="0" smtClean="0"/>
              <a:t>OPPORTUNITES </a:t>
            </a:r>
            <a:r>
              <a:rPr lang="en-AU" sz="2800" b="1" dirty="0" smtClean="0"/>
              <a:t>OF THE </a:t>
            </a:r>
            <a:r>
              <a:rPr lang="en-AU" sz="2800" b="1" dirty="0" smtClean="0"/>
              <a:t>NORTHERN </a:t>
            </a:r>
            <a:r>
              <a:rPr lang="en-AU" sz="2800" b="1" dirty="0" smtClean="0"/>
              <a:t>KNIGHTS </a:t>
            </a:r>
            <a:br>
              <a:rPr lang="en-AU" sz="2800" b="1" dirty="0" smtClean="0"/>
            </a:br>
            <a:r>
              <a:rPr lang="en-AU" sz="2800" b="1" dirty="0" smtClean="0"/>
              <a:t>TALENTED PLAYER PATHWAY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800" b="1" i="1" dirty="0" smtClean="0"/>
              <a:t>We </a:t>
            </a:r>
            <a:r>
              <a:rPr lang="en-AU" sz="2800" b="1" i="1" dirty="0" smtClean="0"/>
              <a:t>see opportunities at three levels for Knights players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dirty="0" smtClean="0"/>
              <a:t>AFL, VFL &amp; Local Club level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dirty="0" smtClean="0"/>
              <a:t>Northern Knights have had </a:t>
            </a:r>
            <a:r>
              <a:rPr lang="en-AU" sz="2400" dirty="0" smtClean="0">
                <a:solidFill>
                  <a:srgbClr val="FFFF00"/>
                </a:solidFill>
              </a:rPr>
              <a:t>94</a:t>
            </a:r>
            <a:r>
              <a:rPr lang="en-AU" sz="2400" dirty="0" smtClean="0"/>
              <a:t> </a:t>
            </a:r>
            <a:r>
              <a:rPr lang="en-AU" sz="2400" dirty="0" smtClean="0"/>
              <a:t>players either </a:t>
            </a:r>
            <a:r>
              <a:rPr lang="en-AU" sz="2400" dirty="0" smtClean="0"/>
              <a:t>drafted/rookied </a:t>
            </a:r>
            <a:r>
              <a:rPr lang="en-AU" sz="2400" dirty="0" smtClean="0"/>
              <a:t>over the past 20 years indicating the difficulty of getting to an AFL </a:t>
            </a:r>
            <a:r>
              <a:rPr lang="en-AU" sz="2400" dirty="0" smtClean="0"/>
              <a:t>Club</a:t>
            </a:r>
            <a:endParaRPr lang="en-AU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AU" sz="2800" b="1" i="1" dirty="0" smtClean="0"/>
              <a:t>Northern Knights Achievements 2012 - </a:t>
            </a:r>
            <a:endParaRPr lang="en-AU" sz="2800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AU" dirty="0" smtClean="0"/>
          </a:p>
        </p:txBody>
      </p:sp>
      <p:pic>
        <p:nvPicPr>
          <p:cNvPr id="6" name="Picture 8" descr="Registered_Technika_logo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8" y="6217904"/>
            <a:ext cx="1619672" cy="6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4581128"/>
          <a:ext cx="8784977" cy="159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945"/>
                <a:gridCol w="2859016"/>
                <a:gridCol w="285901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2012</a:t>
                      </a:r>
                      <a:endParaRPr lang="en-A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2013</a:t>
                      </a:r>
                      <a:endParaRPr lang="en-A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2014</a:t>
                      </a:r>
                      <a:endParaRPr lang="en-AU" dirty="0"/>
                    </a:p>
                  </a:txBody>
                  <a:tcPr>
                    <a:noFill/>
                  </a:tcPr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U/16 Vic Metro Reps: 2</a:t>
                      </a:r>
                    </a:p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U/18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Vic Metro Reps: 10</a:t>
                      </a:r>
                    </a:p>
                    <a:p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AIS/AFL Scholarship Holders: 6</a:t>
                      </a:r>
                    </a:p>
                    <a:p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Players Drafted: 3</a:t>
                      </a:r>
                    </a:p>
                    <a:p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U/16 Vic Metro Reps: 1</a:t>
                      </a:r>
                    </a:p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U/18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Vic Metro Reps: 5</a:t>
                      </a:r>
                    </a:p>
                    <a:p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AIS/AFL Scholarship Holders: 3</a:t>
                      </a:r>
                    </a:p>
                    <a:p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Players Drafted: ??</a:t>
                      </a:r>
                    </a:p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U/16 Vic Metro Reps: ??</a:t>
                      </a:r>
                    </a:p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U/18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Vic Metro Reps: ??</a:t>
                      </a:r>
                    </a:p>
                    <a:p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AIS/AFL Scholarship: Holders: 0</a:t>
                      </a:r>
                    </a:p>
                    <a:p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Players Drafted: ??</a:t>
                      </a:r>
                    </a:p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3200" b="1" i="1" dirty="0" smtClean="0"/>
              <a:t>What our Coaches/Fitness/Medical Staff  will be aiming to achieve in </a:t>
            </a:r>
            <a:r>
              <a:rPr lang="en-AU" sz="3200" b="1" i="1" dirty="0" smtClean="0"/>
              <a:t>2014</a:t>
            </a:r>
            <a:endParaRPr lang="en-AU" sz="3200" b="1" i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A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Provide a consistent, teaching approach with ‘</a:t>
            </a:r>
            <a:r>
              <a:rPr lang="en-AU" sz="2800" i="1" dirty="0" smtClean="0">
                <a:solidFill>
                  <a:srgbClr val="FFFF00"/>
                </a:solidFill>
              </a:rPr>
              <a:t>open and honest feedback</a:t>
            </a:r>
            <a:r>
              <a:rPr lang="en-AU" sz="2800" i="1" dirty="0" smtClean="0"/>
              <a:t>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Develop players in a healthy, </a:t>
            </a:r>
            <a:r>
              <a:rPr lang="en-AU" sz="2800" dirty="0" smtClean="0">
                <a:solidFill>
                  <a:srgbClr val="FFFF00"/>
                </a:solidFill>
              </a:rPr>
              <a:t>disciplined,</a:t>
            </a:r>
            <a:r>
              <a:rPr lang="en-AU" sz="2800" dirty="0" smtClean="0"/>
              <a:t> club environment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Encourage players to utilise all staff resources that are available to them.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AU" sz="2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AU" sz="2800" b="1" i="1" dirty="0" smtClean="0"/>
              <a:t>“</a:t>
            </a:r>
            <a:r>
              <a:rPr lang="en-AU" sz="2800" b="1" i="1" dirty="0" smtClean="0">
                <a:solidFill>
                  <a:srgbClr val="FFC000"/>
                </a:solidFill>
              </a:rPr>
              <a:t>To get the best out of everyone – players, coaches &amp; administrators</a:t>
            </a:r>
            <a:r>
              <a:rPr lang="en-AU" sz="2800" b="1" i="1" dirty="0" smtClean="0"/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sz="2800" b="1" dirty="0" smtClean="0"/>
          </a:p>
        </p:txBody>
      </p:sp>
      <p:pic>
        <p:nvPicPr>
          <p:cNvPr id="6" name="Picture 8" descr="Registered_Technika_logo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8" y="6217904"/>
            <a:ext cx="1619672" cy="6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Our expectations of players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b="1" i="1" smtClean="0">
                <a:solidFill>
                  <a:schemeClr val="folHlink"/>
                </a:solidFill>
              </a:rPr>
              <a:t>“A wonderful opportunity to gain a better knowledge &amp; understanding of something that you love doing”</a:t>
            </a:r>
            <a:br>
              <a:rPr lang="en-US" sz="2400" b="1" i="1" smtClean="0">
                <a:solidFill>
                  <a:schemeClr val="folHlink"/>
                </a:solidFill>
              </a:rPr>
            </a:br>
            <a:endParaRPr lang="en-AU" sz="2400" b="1" i="1" smtClean="0">
              <a:solidFill>
                <a:schemeClr val="folHlink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To be </a:t>
            </a:r>
            <a:r>
              <a:rPr lang="en-US" sz="2800" b="1" dirty="0" smtClean="0"/>
              <a:t>committed </a:t>
            </a:r>
            <a:r>
              <a:rPr lang="en-US" sz="2800" dirty="0" smtClean="0"/>
              <a:t>– attend </a:t>
            </a:r>
            <a:r>
              <a:rPr lang="en-US" sz="2800" dirty="0" smtClean="0">
                <a:solidFill>
                  <a:srgbClr val="FFFF00"/>
                </a:solidFill>
              </a:rPr>
              <a:t>all</a:t>
            </a:r>
            <a:r>
              <a:rPr lang="en-US" sz="2800" dirty="0" smtClean="0"/>
              <a:t> training sessions</a:t>
            </a:r>
          </a:p>
          <a:p>
            <a:pPr eaLnBrk="1" hangingPunct="1">
              <a:defRPr/>
            </a:pPr>
            <a:r>
              <a:rPr lang="en-AU" sz="2800" dirty="0"/>
              <a:t>Footy as a subject – every player must have a football. Buy a folder</a:t>
            </a:r>
          </a:p>
          <a:p>
            <a:pPr eaLnBrk="1" hangingPunct="1">
              <a:defRPr/>
            </a:pPr>
            <a:r>
              <a:rPr lang="en-US" sz="2800" dirty="0" smtClean="0"/>
              <a:t>To be </a:t>
            </a:r>
            <a:r>
              <a:rPr lang="en-US" sz="2800" b="1" dirty="0" err="1" smtClean="0"/>
              <a:t>organised</a:t>
            </a:r>
            <a:r>
              <a:rPr lang="en-US" sz="2800" b="1" dirty="0" smtClean="0"/>
              <a:t> </a:t>
            </a:r>
            <a:r>
              <a:rPr lang="en-US" sz="2800" dirty="0" smtClean="0"/>
              <a:t>– time management of family, </a:t>
            </a:r>
            <a:r>
              <a:rPr lang="en-US" sz="2800" dirty="0" smtClean="0"/>
              <a:t>school/work, girlfriend </a:t>
            </a:r>
            <a:r>
              <a:rPr lang="en-US" sz="2800" dirty="0" smtClean="0"/>
              <a:t>and other sporting </a:t>
            </a:r>
            <a:r>
              <a:rPr lang="en-US" sz="2800" dirty="0" smtClean="0"/>
              <a:t>commitments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To develop a high work ethic at training and during games - </a:t>
            </a:r>
            <a:r>
              <a:rPr lang="en-US" sz="2800" b="1" i="1" dirty="0" smtClean="0">
                <a:solidFill>
                  <a:srgbClr val="FFFF00"/>
                </a:solidFill>
              </a:rPr>
              <a:t>train &amp; play with intensity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AU" sz="2800" dirty="0" smtClean="0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193800" y="5416550"/>
            <a:ext cx="6092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 sz="3200" i="1"/>
              <a:t>Lifestyle of a professional athlete</a:t>
            </a:r>
          </a:p>
        </p:txBody>
      </p:sp>
      <p:pic>
        <p:nvPicPr>
          <p:cNvPr id="6" name="Picture 8" descr="Registered_Technika_logo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8" y="6217904"/>
            <a:ext cx="1619672" cy="6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Our expectations of players</a:t>
            </a:r>
            <a:endParaRPr lang="en-AU" sz="48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To continually </a:t>
            </a:r>
            <a:r>
              <a:rPr lang="en-US" sz="2800" b="1" dirty="0" smtClean="0"/>
              <a:t>improve</a:t>
            </a:r>
            <a:r>
              <a:rPr lang="en-US" sz="2800" dirty="0" smtClean="0"/>
              <a:t> as a footballer – skills, speed, aerobic endurance, agility, strength &amp; conditioning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To display a positive attitude – accept feedback &amp; advice and act on it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To conduct yourself in a responsible manner on and off the field – </a:t>
            </a:r>
            <a:r>
              <a:rPr lang="en-US" sz="2800" b="1" i="1" dirty="0" smtClean="0">
                <a:solidFill>
                  <a:srgbClr val="FFC000"/>
                </a:solidFill>
              </a:rPr>
              <a:t>TAC Cup is constantly in the public eye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sz="2800" b="1" i="1" dirty="0" smtClean="0"/>
          </a:p>
        </p:txBody>
      </p:sp>
      <p:pic>
        <p:nvPicPr>
          <p:cNvPr id="6" name="Picture 8" descr="Registered_Technika_logo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8" y="6217904"/>
            <a:ext cx="1619672" cy="6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Our expectations of players</a:t>
            </a:r>
            <a:endParaRPr lang="en-AU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AU" b="1" i="1" dirty="0" smtClean="0">
                <a:solidFill>
                  <a:srgbClr val="FFC000"/>
                </a:solidFill>
              </a:rPr>
              <a:t>SPONSOR OBLIGATIONS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800" dirty="0" smtClean="0"/>
              <a:t>TAC “Speed Hurts” INITIATIVE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AU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800" dirty="0" smtClean="0"/>
              <a:t>Expect all new players to have obtained their Learners Permit by end of December </a:t>
            </a:r>
            <a:r>
              <a:rPr lang="en-AU" sz="2800" dirty="0" smtClean="0"/>
              <a:t>2013</a:t>
            </a:r>
            <a:endParaRPr lang="en-AU" sz="2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A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800" dirty="0" smtClean="0"/>
              <a:t>Total support of TAC Driving Activity, Road Safety Pledges and other TAC Programs.</a:t>
            </a:r>
          </a:p>
        </p:txBody>
      </p:sp>
      <p:pic>
        <p:nvPicPr>
          <p:cNvPr id="6" name="Picture 8" descr="Registered_Technika_logo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8" y="6217904"/>
            <a:ext cx="1619672" cy="6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1">
      <a:dk1>
        <a:srgbClr val="00008A"/>
      </a:dk1>
      <a:lt1>
        <a:srgbClr val="FFFFFF"/>
      </a:lt1>
      <a:dk2>
        <a:srgbClr val="000099"/>
      </a:dk2>
      <a:lt2>
        <a:srgbClr val="FFFFFF"/>
      </a:lt2>
      <a:accent1>
        <a:srgbClr val="0099FF"/>
      </a:accent1>
      <a:accent2>
        <a:srgbClr val="00007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6E"/>
      </a:accent6>
      <a:hlink>
        <a:srgbClr val="EAEAEA"/>
      </a:hlink>
      <a:folHlink>
        <a:srgbClr val="FFCC00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854</Words>
  <Application>Microsoft Office PowerPoint</Application>
  <PresentationFormat>On-screen Show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Digital Dots</vt:lpstr>
      <vt:lpstr>NORTHERN KNIGHTS FOOTBALL CLUB</vt:lpstr>
      <vt:lpstr>  WELCOME TO PARENTS, PLAYERS &amp; STAFF </vt:lpstr>
      <vt:lpstr>CONGRATULATIONS TO ALL PLAYERS INVITED TO U/18 SUMMER TRAINING  (Squad of 68 Players)</vt:lpstr>
      <vt:lpstr>INTRODUCE STAFF</vt:lpstr>
      <vt:lpstr>OPPORTUNITES OF THE NORTHERN KNIGHTS  TALENTED PLAYER PATHWAY</vt:lpstr>
      <vt:lpstr>What our Coaches/Fitness/Medical Staff  will be aiming to achieve in 2014</vt:lpstr>
      <vt:lpstr>Our expectations of players “A wonderful opportunity to gain a better knowledge &amp; understanding of something that you love doing” </vt:lpstr>
      <vt:lpstr>Our expectations of players</vt:lpstr>
      <vt:lpstr>Our expectations of players</vt:lpstr>
      <vt:lpstr>NORTHERN KNIGHTS CLUB CORE VALUES</vt:lpstr>
      <vt:lpstr>Slide 11</vt:lpstr>
      <vt:lpstr>OTHER IMPORTANT ISSUES</vt:lpstr>
      <vt:lpstr>Medical Coverage</vt:lpstr>
      <vt:lpstr>THE 2014 KNIGHTS PLAYER</vt:lpstr>
      <vt:lpstr>Thank you for your attendance</vt:lpstr>
    </vt:vector>
  </TitlesOfParts>
  <Company>Northern Knights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KNIGHTS FOOTBALL CLUB</dc:title>
  <dc:creator>Northern Knights</dc:creator>
  <cp:lastModifiedBy>AFL User</cp:lastModifiedBy>
  <cp:revision>73</cp:revision>
  <dcterms:created xsi:type="dcterms:W3CDTF">2006-10-30T00:06:22Z</dcterms:created>
  <dcterms:modified xsi:type="dcterms:W3CDTF">2013-11-20T00:47:13Z</dcterms:modified>
</cp:coreProperties>
</file>