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6" r:id="rId2"/>
    <p:sldMasterId id="2147483650" r:id="rId3"/>
  </p:sldMasterIdLst>
  <p:notesMasterIdLst>
    <p:notesMasterId r:id="rId19"/>
  </p:notesMasterIdLst>
  <p:handoutMasterIdLst>
    <p:handoutMasterId r:id="rId20"/>
  </p:handoutMasterIdLst>
  <p:sldIdLst>
    <p:sldId id="256" r:id="rId4"/>
    <p:sldId id="258" r:id="rId5"/>
    <p:sldId id="259" r:id="rId6"/>
    <p:sldId id="260" r:id="rId7"/>
    <p:sldId id="257"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1C4"/>
    <a:srgbClr val="00B5AD"/>
    <a:srgbClr val="42508C"/>
    <a:srgbClr val="7272D0"/>
    <a:srgbClr val="8484D6"/>
    <a:srgbClr val="B19E5F"/>
    <a:srgbClr val="001924"/>
    <a:srgbClr val="0089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2" autoAdjust="0"/>
    <p:restoredTop sz="92850" autoAdjust="0"/>
  </p:normalViewPr>
  <p:slideViewPr>
    <p:cSldViewPr>
      <p:cViewPr>
        <p:scale>
          <a:sx n="75" d="100"/>
          <a:sy n="75" d="100"/>
        </p:scale>
        <p:origin x="-1278"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7577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578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7578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42551CBE-1A0D-4C9C-8BBC-311312B108C8}" type="slidenum">
              <a:rPr lang="en-US"/>
              <a:pPr>
                <a:defRPr/>
              </a:pPr>
              <a:t>‹#›</a:t>
            </a:fld>
            <a:endParaRPr lang="en-US"/>
          </a:p>
        </p:txBody>
      </p:sp>
    </p:spTree>
    <p:extLst>
      <p:ext uri="{BB962C8B-B14F-4D97-AF65-F5344CB8AC3E}">
        <p14:creationId xmlns:p14="http://schemas.microsoft.com/office/powerpoint/2010/main" val="3553114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942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42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42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942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2AD6EDB-83B1-42F9-9023-218E3AC91F22}" type="slidenum">
              <a:rPr lang="en-US"/>
              <a:pPr>
                <a:defRPr/>
              </a:pPr>
              <a:t>‹#›</a:t>
            </a:fld>
            <a:endParaRPr lang="en-US"/>
          </a:p>
        </p:txBody>
      </p:sp>
    </p:spTree>
    <p:extLst>
      <p:ext uri="{BB962C8B-B14F-4D97-AF65-F5344CB8AC3E}">
        <p14:creationId xmlns:p14="http://schemas.microsoft.com/office/powerpoint/2010/main" val="37357247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4F6EC5E-822E-4BD5-977F-06948FFADDA5}" type="slidenum">
              <a:rPr lang="en-US" smtClean="0"/>
              <a:pPr eaLnBrk="1" hangingPunct="1"/>
              <a:t>1</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641983B8-1DFB-4BF5-B428-F344D55C0539}" type="slidenum">
              <a:rPr lang="en-US" smtClean="0"/>
              <a:pPr eaLnBrk="1" hangingPunct="1"/>
              <a:t>5</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76263" y="4891088"/>
            <a:ext cx="7772400" cy="406400"/>
          </a:xfrm>
        </p:spPr>
        <p:txBody>
          <a:bodyPr anchor="ctr"/>
          <a:lstStyle>
            <a:lvl1pPr algn="r">
              <a:defRPr sz="2500" b="1">
                <a:solidFill>
                  <a:schemeClr val="bg1"/>
                </a:solidFill>
                <a:latin typeface="Fiba" pitchFamily="2" charset="0"/>
              </a:defRPr>
            </a:lvl1pPr>
          </a:lstStyle>
          <a:p>
            <a:pPr lvl="0"/>
            <a:r>
              <a:rPr lang="en-US" noProof="0" smtClean="0"/>
              <a:t>Click to edit Master title style</a:t>
            </a:r>
            <a:endParaRPr lang="en-US" noProof="0" dirty="0" smtClean="0"/>
          </a:p>
        </p:txBody>
      </p:sp>
      <p:sp>
        <p:nvSpPr>
          <p:cNvPr id="3075" name="Rectangle 3"/>
          <p:cNvSpPr>
            <a:spLocks noGrp="1" noChangeArrowheads="1"/>
          </p:cNvSpPr>
          <p:nvPr>
            <p:ph type="subTitle" idx="1"/>
          </p:nvPr>
        </p:nvSpPr>
        <p:spPr>
          <a:xfrm>
            <a:off x="2339975" y="5387975"/>
            <a:ext cx="6008688" cy="269875"/>
          </a:xfrm>
        </p:spPr>
        <p:txBody>
          <a:bodyPr/>
          <a:lstStyle>
            <a:lvl1pPr marL="0" indent="0" algn="r">
              <a:buFontTx/>
              <a:buNone/>
              <a:defRPr sz="1400">
                <a:solidFill>
                  <a:schemeClr val="bg1"/>
                </a:solidFill>
                <a:latin typeface="Fiba" pitchFamily="2" charset="0"/>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1026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6444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3688" y="1196975"/>
            <a:ext cx="2009775" cy="5327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11188" y="1196975"/>
            <a:ext cx="5880100" cy="532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83412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5AF2FCE9-572F-4666-B9DC-2639843A1D60}" type="datetimeFigureOut">
              <a:rPr lang="en-GB"/>
              <a:pPr>
                <a:defRPr/>
              </a:pPr>
              <a:t>22/08/2012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7CE3123-B92F-4907-AE0F-5670F5A40701}" type="slidenum">
              <a:rPr lang="en-GB"/>
              <a:pPr>
                <a:defRPr/>
              </a:pPr>
              <a:t>‹#›</a:t>
            </a:fld>
            <a:endParaRPr lang="en-GB"/>
          </a:p>
        </p:txBody>
      </p:sp>
    </p:spTree>
    <p:extLst>
      <p:ext uri="{BB962C8B-B14F-4D97-AF65-F5344CB8AC3E}">
        <p14:creationId xmlns:p14="http://schemas.microsoft.com/office/powerpoint/2010/main" val="3251991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D3BB361-715E-47FF-970B-0E046EB1223D}" type="datetimeFigureOut">
              <a:rPr lang="en-GB"/>
              <a:pPr>
                <a:defRPr/>
              </a:pPr>
              <a:t>22/08/2012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BE49993-0464-4335-8CF0-E9C0F28AEAB5}" type="slidenum">
              <a:rPr lang="en-GB"/>
              <a:pPr>
                <a:defRPr/>
              </a:pPr>
              <a:t>‹#›</a:t>
            </a:fld>
            <a:endParaRPr lang="en-GB"/>
          </a:p>
        </p:txBody>
      </p:sp>
    </p:spTree>
    <p:extLst>
      <p:ext uri="{BB962C8B-B14F-4D97-AF65-F5344CB8AC3E}">
        <p14:creationId xmlns:p14="http://schemas.microsoft.com/office/powerpoint/2010/main" val="3858612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587122-F077-4CBE-AAAC-C7ABBBA19AFE}" type="datetimeFigureOut">
              <a:rPr lang="en-GB"/>
              <a:pPr>
                <a:defRPr/>
              </a:pPr>
              <a:t>22/08/2012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494B13A-A3B9-4AAC-B70E-C600D16B248C}" type="slidenum">
              <a:rPr lang="en-GB"/>
              <a:pPr>
                <a:defRPr/>
              </a:pPr>
              <a:t>‹#›</a:t>
            </a:fld>
            <a:endParaRPr lang="en-GB"/>
          </a:p>
        </p:txBody>
      </p:sp>
    </p:spTree>
    <p:extLst>
      <p:ext uri="{BB962C8B-B14F-4D97-AF65-F5344CB8AC3E}">
        <p14:creationId xmlns:p14="http://schemas.microsoft.com/office/powerpoint/2010/main" val="2526060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0655C6C-06E1-466C-B52A-EBA7D2ECE871}" type="datetimeFigureOut">
              <a:rPr lang="en-GB"/>
              <a:pPr>
                <a:defRPr/>
              </a:pPr>
              <a:t>22/08/2012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4B1A801-6F88-4694-A8A4-8608A16F63AB}" type="slidenum">
              <a:rPr lang="en-GB"/>
              <a:pPr>
                <a:defRPr/>
              </a:pPr>
              <a:t>‹#›</a:t>
            </a:fld>
            <a:endParaRPr lang="en-GB"/>
          </a:p>
        </p:txBody>
      </p:sp>
    </p:spTree>
    <p:extLst>
      <p:ext uri="{BB962C8B-B14F-4D97-AF65-F5344CB8AC3E}">
        <p14:creationId xmlns:p14="http://schemas.microsoft.com/office/powerpoint/2010/main" val="139144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A8E3966B-EB15-4D0A-9517-10D7A397EDB5}" type="datetimeFigureOut">
              <a:rPr lang="en-GB"/>
              <a:pPr>
                <a:defRPr/>
              </a:pPr>
              <a:t>22/08/2012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347D296-9005-4249-A9E8-36BB391B57EA}" type="slidenum">
              <a:rPr lang="en-GB"/>
              <a:pPr>
                <a:defRPr/>
              </a:pPr>
              <a:t>‹#›</a:t>
            </a:fld>
            <a:endParaRPr lang="en-GB"/>
          </a:p>
        </p:txBody>
      </p:sp>
    </p:spTree>
    <p:extLst>
      <p:ext uri="{BB962C8B-B14F-4D97-AF65-F5344CB8AC3E}">
        <p14:creationId xmlns:p14="http://schemas.microsoft.com/office/powerpoint/2010/main" val="3704912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B95709B-730C-460F-86FA-BCA54460D50A}" type="datetimeFigureOut">
              <a:rPr lang="en-GB"/>
              <a:pPr>
                <a:defRPr/>
              </a:pPr>
              <a:t>22/08/2012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2EAF73C8-7383-4062-A1A1-71D9B3A1A965}" type="slidenum">
              <a:rPr lang="en-GB"/>
              <a:pPr>
                <a:defRPr/>
              </a:pPr>
              <a:t>‹#›</a:t>
            </a:fld>
            <a:endParaRPr lang="en-GB"/>
          </a:p>
        </p:txBody>
      </p:sp>
    </p:spTree>
    <p:extLst>
      <p:ext uri="{BB962C8B-B14F-4D97-AF65-F5344CB8AC3E}">
        <p14:creationId xmlns:p14="http://schemas.microsoft.com/office/powerpoint/2010/main" val="23343629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767687C-E538-4B15-9155-65933572FA4A}" type="datetimeFigureOut">
              <a:rPr lang="en-GB"/>
              <a:pPr>
                <a:defRPr/>
              </a:pPr>
              <a:t>22/08/2012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336DC19-F61B-4EBC-82AC-82710096569D}" type="slidenum">
              <a:rPr lang="en-GB"/>
              <a:pPr>
                <a:defRPr/>
              </a:pPr>
              <a:t>‹#›</a:t>
            </a:fld>
            <a:endParaRPr lang="en-GB"/>
          </a:p>
        </p:txBody>
      </p:sp>
    </p:spTree>
    <p:extLst>
      <p:ext uri="{BB962C8B-B14F-4D97-AF65-F5344CB8AC3E}">
        <p14:creationId xmlns:p14="http://schemas.microsoft.com/office/powerpoint/2010/main" val="2158690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1A48D4-19AE-497A-934F-27C89BF60B10}" type="datetimeFigureOut">
              <a:rPr lang="en-GB"/>
              <a:pPr>
                <a:defRPr/>
              </a:pPr>
              <a:t>22/08/2012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FD6F691-322B-4D73-83EE-5C9F921AC1DF}" type="slidenum">
              <a:rPr lang="en-GB"/>
              <a:pPr>
                <a:defRPr/>
              </a:pPr>
              <a:t>‹#›</a:t>
            </a:fld>
            <a:endParaRPr lang="en-GB"/>
          </a:p>
        </p:txBody>
      </p:sp>
    </p:spTree>
    <p:extLst>
      <p:ext uri="{BB962C8B-B14F-4D97-AF65-F5344CB8AC3E}">
        <p14:creationId xmlns:p14="http://schemas.microsoft.com/office/powerpoint/2010/main" val="1328017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792483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97DFD78-372A-47D5-90C8-CD9D12F97DB6}" type="datetimeFigureOut">
              <a:rPr lang="en-GB"/>
              <a:pPr>
                <a:defRPr/>
              </a:pPr>
              <a:t>22/08/2012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3B35E96-4165-469D-959A-4FD7FBE99FAD}" type="slidenum">
              <a:rPr lang="en-GB"/>
              <a:pPr>
                <a:defRPr/>
              </a:pPr>
              <a:t>‹#›</a:t>
            </a:fld>
            <a:endParaRPr lang="en-GB"/>
          </a:p>
        </p:txBody>
      </p:sp>
    </p:spTree>
    <p:extLst>
      <p:ext uri="{BB962C8B-B14F-4D97-AF65-F5344CB8AC3E}">
        <p14:creationId xmlns:p14="http://schemas.microsoft.com/office/powerpoint/2010/main" val="12619987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40C376F-9CD9-47FA-AAA9-701985D262D0}" type="datetimeFigureOut">
              <a:rPr lang="en-GB"/>
              <a:pPr>
                <a:defRPr/>
              </a:pPr>
              <a:t>22/08/2012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02E804B-C02B-41F8-BC7D-DC3F7ED3284B}" type="slidenum">
              <a:rPr lang="en-GB"/>
              <a:pPr>
                <a:defRPr/>
              </a:pPr>
              <a:t>‹#›</a:t>
            </a:fld>
            <a:endParaRPr lang="en-GB"/>
          </a:p>
        </p:txBody>
      </p:sp>
    </p:spTree>
    <p:extLst>
      <p:ext uri="{BB962C8B-B14F-4D97-AF65-F5344CB8AC3E}">
        <p14:creationId xmlns:p14="http://schemas.microsoft.com/office/powerpoint/2010/main" val="338417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04A1EDD-C4CB-4C38-ACD4-64E7365084FE}" type="datetimeFigureOut">
              <a:rPr lang="en-GB"/>
              <a:pPr>
                <a:defRPr/>
              </a:pPr>
              <a:t>22/08/2012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9D2A30E-83D6-4C2F-A5E5-C5E807230AB1}" type="slidenum">
              <a:rPr lang="en-GB"/>
              <a:pPr>
                <a:defRPr/>
              </a:pPr>
              <a:t>‹#›</a:t>
            </a:fld>
            <a:endParaRPr lang="en-GB"/>
          </a:p>
        </p:txBody>
      </p:sp>
    </p:spTree>
    <p:extLst>
      <p:ext uri="{BB962C8B-B14F-4D97-AF65-F5344CB8AC3E}">
        <p14:creationId xmlns:p14="http://schemas.microsoft.com/office/powerpoint/2010/main" val="3391485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0051424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257231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583154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338388" y="5386388"/>
            <a:ext cx="2928937" cy="269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19725" y="5386388"/>
            <a:ext cx="2928938" cy="269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675819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032796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8372944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1445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241386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569056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1758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639128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5563" y="4889500"/>
            <a:ext cx="1943100" cy="7667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4675" y="4889500"/>
            <a:ext cx="5678488" cy="766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37018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11188" y="2038350"/>
            <a:ext cx="3943350"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06938" y="2038350"/>
            <a:ext cx="3943350"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4874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10198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40117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496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10733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1805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1188" y="1196975"/>
            <a:ext cx="804227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11188" y="2038350"/>
            <a:ext cx="8039100"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endParaRPr lang="en-US" smtClean="0"/>
          </a:p>
        </p:txBody>
      </p:sp>
      <p:sp>
        <p:nvSpPr>
          <p:cNvPr id="1028" name="Text Box 16"/>
          <p:cNvSpPr txBox="1">
            <a:spLocks noChangeArrowheads="1"/>
          </p:cNvSpPr>
          <p:nvPr/>
        </p:nvSpPr>
        <p:spPr bwMode="auto">
          <a:xfrm>
            <a:off x="4763" y="288925"/>
            <a:ext cx="5032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defRPr/>
            </a:pPr>
            <a:fld id="{825D870A-94DB-4BFE-9F03-2E15FF925ECB}" type="slidenum">
              <a:rPr lang="en-US" b="1" smtClean="0">
                <a:solidFill>
                  <a:schemeClr val="bg1"/>
                </a:solidFill>
                <a:latin typeface="Arial Narrow" pitchFamily="34" charset="0"/>
              </a:rPr>
              <a:pPr eaLnBrk="1" hangingPunct="1">
                <a:spcBef>
                  <a:spcPct val="50000"/>
                </a:spcBef>
                <a:defRPr/>
              </a:pPr>
              <a:t>‹#›</a:t>
            </a:fld>
            <a:r>
              <a:rPr lang="en-US" b="1" smtClean="0">
                <a:solidFill>
                  <a:schemeClr val="bg1"/>
                </a:solidFill>
                <a:latin typeface="Arial Narrow" pitchFamily="34" charset="0"/>
              </a:rPr>
              <a:t>.</a:t>
            </a:r>
          </a:p>
        </p:txBody>
      </p:sp>
      <p:sp>
        <p:nvSpPr>
          <p:cNvPr id="1029" name="Text Box 17"/>
          <p:cNvSpPr txBox="1">
            <a:spLocks noChangeArrowheads="1"/>
          </p:cNvSpPr>
          <p:nvPr/>
        </p:nvSpPr>
        <p:spPr bwMode="auto">
          <a:xfrm>
            <a:off x="590550" y="214313"/>
            <a:ext cx="54006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defRPr/>
            </a:pPr>
            <a:r>
              <a:rPr lang="en-US" smtClean="0">
                <a:solidFill>
                  <a:schemeClr val="bg1"/>
                </a:solidFill>
                <a:latin typeface="Fiba" pitchFamily="2" charset="0"/>
              </a:rPr>
              <a:t>MAIN TITLE GOES HERE</a:t>
            </a:r>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Lst>
  <p:timing>
    <p:tnLst>
      <p:par>
        <p:cTn id="1" dur="indefinite" restart="never" nodeType="tmRoot"/>
      </p:par>
    </p:tnLst>
  </p:timing>
  <p:txStyles>
    <p:titleStyle>
      <a:lvl1pPr algn="l" rtl="0" eaLnBrk="0" fontAlgn="base" hangingPunct="0">
        <a:spcBef>
          <a:spcPct val="0"/>
        </a:spcBef>
        <a:spcAft>
          <a:spcPct val="0"/>
        </a:spcAft>
        <a:defRPr sz="2200">
          <a:solidFill>
            <a:srgbClr val="0089D0"/>
          </a:solidFill>
          <a:latin typeface="+mj-lt"/>
          <a:ea typeface="+mj-ea"/>
          <a:cs typeface="+mj-cs"/>
        </a:defRPr>
      </a:lvl1pPr>
      <a:lvl2pPr algn="l" rtl="0" eaLnBrk="0" fontAlgn="base" hangingPunct="0">
        <a:spcBef>
          <a:spcPct val="0"/>
        </a:spcBef>
        <a:spcAft>
          <a:spcPct val="0"/>
        </a:spcAft>
        <a:defRPr sz="2200">
          <a:solidFill>
            <a:srgbClr val="0089D0"/>
          </a:solidFill>
          <a:latin typeface="Arial" charset="0"/>
        </a:defRPr>
      </a:lvl2pPr>
      <a:lvl3pPr algn="l" rtl="0" eaLnBrk="0" fontAlgn="base" hangingPunct="0">
        <a:spcBef>
          <a:spcPct val="0"/>
        </a:spcBef>
        <a:spcAft>
          <a:spcPct val="0"/>
        </a:spcAft>
        <a:defRPr sz="2200">
          <a:solidFill>
            <a:srgbClr val="0089D0"/>
          </a:solidFill>
          <a:latin typeface="Arial" charset="0"/>
        </a:defRPr>
      </a:lvl3pPr>
      <a:lvl4pPr algn="l" rtl="0" eaLnBrk="0" fontAlgn="base" hangingPunct="0">
        <a:spcBef>
          <a:spcPct val="0"/>
        </a:spcBef>
        <a:spcAft>
          <a:spcPct val="0"/>
        </a:spcAft>
        <a:defRPr sz="2200">
          <a:solidFill>
            <a:srgbClr val="0089D0"/>
          </a:solidFill>
          <a:latin typeface="Arial" charset="0"/>
        </a:defRPr>
      </a:lvl4pPr>
      <a:lvl5pPr algn="l" rtl="0" eaLnBrk="0" fontAlgn="base" hangingPunct="0">
        <a:spcBef>
          <a:spcPct val="0"/>
        </a:spcBef>
        <a:spcAft>
          <a:spcPct val="0"/>
        </a:spcAft>
        <a:defRPr sz="2200">
          <a:solidFill>
            <a:srgbClr val="0089D0"/>
          </a:solidFill>
          <a:latin typeface="Arial" charset="0"/>
        </a:defRPr>
      </a:lvl5pPr>
      <a:lvl6pPr marL="457200" algn="l" rtl="0" fontAlgn="base">
        <a:spcBef>
          <a:spcPct val="0"/>
        </a:spcBef>
        <a:spcAft>
          <a:spcPct val="0"/>
        </a:spcAft>
        <a:defRPr sz="2200">
          <a:solidFill>
            <a:srgbClr val="0089D0"/>
          </a:solidFill>
          <a:latin typeface="Arial" charset="0"/>
        </a:defRPr>
      </a:lvl6pPr>
      <a:lvl7pPr marL="914400" algn="l" rtl="0" fontAlgn="base">
        <a:spcBef>
          <a:spcPct val="0"/>
        </a:spcBef>
        <a:spcAft>
          <a:spcPct val="0"/>
        </a:spcAft>
        <a:defRPr sz="2200">
          <a:solidFill>
            <a:srgbClr val="0089D0"/>
          </a:solidFill>
          <a:latin typeface="Arial" charset="0"/>
        </a:defRPr>
      </a:lvl7pPr>
      <a:lvl8pPr marL="1371600" algn="l" rtl="0" fontAlgn="base">
        <a:spcBef>
          <a:spcPct val="0"/>
        </a:spcBef>
        <a:spcAft>
          <a:spcPct val="0"/>
        </a:spcAft>
        <a:defRPr sz="2200">
          <a:solidFill>
            <a:srgbClr val="0089D0"/>
          </a:solidFill>
          <a:latin typeface="Arial" charset="0"/>
        </a:defRPr>
      </a:lvl8pPr>
      <a:lvl9pPr marL="1828800" algn="l" rtl="0" fontAlgn="base">
        <a:spcBef>
          <a:spcPct val="0"/>
        </a:spcBef>
        <a:spcAft>
          <a:spcPct val="0"/>
        </a:spcAft>
        <a:defRPr sz="2200">
          <a:solidFill>
            <a:srgbClr val="0089D0"/>
          </a:solidFill>
          <a:latin typeface="Arial" charset="0"/>
        </a:defRPr>
      </a:lvl9pPr>
    </p:titleStyle>
    <p:bodyStyle>
      <a:lvl1pPr marL="342900" indent="-342900" algn="l" rtl="0" eaLnBrk="0" fontAlgn="base" hangingPunct="0">
        <a:spcBef>
          <a:spcPct val="20000"/>
        </a:spcBef>
        <a:spcAft>
          <a:spcPct val="50000"/>
        </a:spcAft>
        <a:buClr>
          <a:srgbClr val="0089D0"/>
        </a:buClr>
        <a:buChar char="•"/>
        <a:defRPr>
          <a:solidFill>
            <a:schemeClr val="tx1"/>
          </a:solidFill>
          <a:latin typeface="+mn-lt"/>
          <a:ea typeface="+mn-ea"/>
          <a:cs typeface="+mn-cs"/>
        </a:defRPr>
      </a:lvl1pPr>
      <a:lvl2pPr marL="742950" indent="-285750" algn="l" rtl="0" eaLnBrk="0" fontAlgn="base" hangingPunct="0">
        <a:spcBef>
          <a:spcPct val="20000"/>
        </a:spcBef>
        <a:spcAft>
          <a:spcPct val="50000"/>
        </a:spcAft>
        <a:buClr>
          <a:srgbClr val="0089D0"/>
        </a:buClr>
        <a:buChar char="•"/>
        <a:defRPr sz="1600">
          <a:solidFill>
            <a:srgbClr val="333333"/>
          </a:solidFill>
          <a:latin typeface="+mn-lt"/>
        </a:defRPr>
      </a:lvl2pPr>
      <a:lvl3pPr marL="1143000" indent="-228600" algn="l" rtl="0" eaLnBrk="0" fontAlgn="base" hangingPunct="0">
        <a:spcBef>
          <a:spcPct val="20000"/>
        </a:spcBef>
        <a:spcAft>
          <a:spcPct val="50000"/>
        </a:spcAft>
        <a:buClr>
          <a:srgbClr val="0089D0"/>
        </a:buClr>
        <a:buChar char="•"/>
        <a:defRPr sz="1400">
          <a:solidFill>
            <a:srgbClr val="4D4D4D"/>
          </a:solidFill>
          <a:latin typeface="+mn-lt"/>
        </a:defRPr>
      </a:lvl3pPr>
      <a:lvl4pPr marL="1600200" indent="-228600" algn="l" rtl="0" eaLnBrk="0" fontAlgn="base" hangingPunct="0">
        <a:spcBef>
          <a:spcPct val="20000"/>
        </a:spcBef>
        <a:spcAft>
          <a:spcPct val="50000"/>
        </a:spcAft>
        <a:buClr>
          <a:srgbClr val="0089D0"/>
        </a:buClr>
        <a:buChar char="•"/>
        <a:defRPr sz="1200">
          <a:solidFill>
            <a:srgbClr val="5F5F5F"/>
          </a:solidFill>
          <a:latin typeface="+mn-lt"/>
        </a:defRPr>
      </a:lvl4pPr>
      <a:lvl5pPr marL="2057400" indent="-228600" algn="l" rtl="0" eaLnBrk="0" fontAlgn="base" hangingPunct="0">
        <a:spcBef>
          <a:spcPct val="20000"/>
        </a:spcBef>
        <a:spcAft>
          <a:spcPct val="50000"/>
        </a:spcAft>
        <a:buClr>
          <a:srgbClr val="0089D0"/>
        </a:buClr>
        <a:buChar char="•"/>
        <a:defRPr sz="1000">
          <a:solidFill>
            <a:srgbClr val="777777"/>
          </a:solidFill>
          <a:latin typeface="+mn-lt"/>
        </a:defRPr>
      </a:lvl5pPr>
      <a:lvl6pPr marL="2514600" indent="-228600" algn="l" rtl="0" fontAlgn="base">
        <a:spcBef>
          <a:spcPct val="20000"/>
        </a:spcBef>
        <a:spcAft>
          <a:spcPct val="50000"/>
        </a:spcAft>
        <a:buClr>
          <a:srgbClr val="0089D0"/>
        </a:buClr>
        <a:buChar char="•"/>
        <a:defRPr sz="1000">
          <a:solidFill>
            <a:srgbClr val="777777"/>
          </a:solidFill>
          <a:latin typeface="+mn-lt"/>
        </a:defRPr>
      </a:lvl6pPr>
      <a:lvl7pPr marL="2971800" indent="-228600" algn="l" rtl="0" fontAlgn="base">
        <a:spcBef>
          <a:spcPct val="20000"/>
        </a:spcBef>
        <a:spcAft>
          <a:spcPct val="50000"/>
        </a:spcAft>
        <a:buClr>
          <a:srgbClr val="0089D0"/>
        </a:buClr>
        <a:buChar char="•"/>
        <a:defRPr sz="1000">
          <a:solidFill>
            <a:srgbClr val="777777"/>
          </a:solidFill>
          <a:latin typeface="+mn-lt"/>
        </a:defRPr>
      </a:lvl7pPr>
      <a:lvl8pPr marL="3429000" indent="-228600" algn="l" rtl="0" fontAlgn="base">
        <a:spcBef>
          <a:spcPct val="20000"/>
        </a:spcBef>
        <a:spcAft>
          <a:spcPct val="50000"/>
        </a:spcAft>
        <a:buClr>
          <a:srgbClr val="0089D0"/>
        </a:buClr>
        <a:buChar char="•"/>
        <a:defRPr sz="1000">
          <a:solidFill>
            <a:srgbClr val="777777"/>
          </a:solidFill>
          <a:latin typeface="+mn-lt"/>
        </a:defRPr>
      </a:lvl8pPr>
      <a:lvl9pPr marL="3886200" indent="-228600" algn="l" rtl="0" fontAlgn="base">
        <a:spcBef>
          <a:spcPct val="20000"/>
        </a:spcBef>
        <a:spcAft>
          <a:spcPct val="50000"/>
        </a:spcAft>
        <a:buClr>
          <a:srgbClr val="0089D0"/>
        </a:buClr>
        <a:buChar char="•"/>
        <a:defRPr sz="1000">
          <a:solidFill>
            <a:srgbClr val="77777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B85665F-6F15-40F7-919A-30077BDDD204}" type="datetimeFigureOut">
              <a:rPr lang="en-GB"/>
              <a:pPr>
                <a:defRPr/>
              </a:pPr>
              <a:t>22/08/2012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B37109-BD92-452B-91B0-246BA40D2CB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74675" y="4889500"/>
            <a:ext cx="7773988"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smtClean="0"/>
              <a:t>DIVIDER TITLE GOES HERE</a:t>
            </a:r>
          </a:p>
        </p:txBody>
      </p:sp>
      <p:sp>
        <p:nvSpPr>
          <p:cNvPr id="3075" name="Rectangle 3"/>
          <p:cNvSpPr>
            <a:spLocks noGrp="1" noChangeArrowheads="1"/>
          </p:cNvSpPr>
          <p:nvPr>
            <p:ph type="body" idx="1"/>
          </p:nvPr>
        </p:nvSpPr>
        <p:spPr bwMode="auto">
          <a:xfrm>
            <a:off x="2338388" y="5386388"/>
            <a:ext cx="6010275"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DIVIDER SUBTITLE GOES HERE</a:t>
            </a:r>
          </a:p>
        </p:txBody>
      </p:sp>
    </p:spTree>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xStyles>
    <p:titleStyle>
      <a:lvl1pPr algn="r" rtl="0" eaLnBrk="0" fontAlgn="base" hangingPunct="0">
        <a:spcBef>
          <a:spcPct val="0"/>
        </a:spcBef>
        <a:spcAft>
          <a:spcPct val="0"/>
        </a:spcAft>
        <a:defRPr sz="2600" b="1">
          <a:solidFill>
            <a:schemeClr val="bg1"/>
          </a:solidFill>
          <a:latin typeface="+mj-lt"/>
          <a:ea typeface="+mj-ea"/>
          <a:cs typeface="+mj-cs"/>
        </a:defRPr>
      </a:lvl1pPr>
      <a:lvl2pPr algn="r" rtl="0" eaLnBrk="0" fontAlgn="base" hangingPunct="0">
        <a:spcBef>
          <a:spcPct val="0"/>
        </a:spcBef>
        <a:spcAft>
          <a:spcPct val="0"/>
        </a:spcAft>
        <a:defRPr sz="2600" b="1">
          <a:solidFill>
            <a:schemeClr val="bg1"/>
          </a:solidFill>
          <a:latin typeface="Arial Narrow" pitchFamily="34" charset="0"/>
        </a:defRPr>
      </a:lvl2pPr>
      <a:lvl3pPr algn="r" rtl="0" eaLnBrk="0" fontAlgn="base" hangingPunct="0">
        <a:spcBef>
          <a:spcPct val="0"/>
        </a:spcBef>
        <a:spcAft>
          <a:spcPct val="0"/>
        </a:spcAft>
        <a:defRPr sz="2600" b="1">
          <a:solidFill>
            <a:schemeClr val="bg1"/>
          </a:solidFill>
          <a:latin typeface="Arial Narrow" pitchFamily="34" charset="0"/>
        </a:defRPr>
      </a:lvl3pPr>
      <a:lvl4pPr algn="r" rtl="0" eaLnBrk="0" fontAlgn="base" hangingPunct="0">
        <a:spcBef>
          <a:spcPct val="0"/>
        </a:spcBef>
        <a:spcAft>
          <a:spcPct val="0"/>
        </a:spcAft>
        <a:defRPr sz="2600" b="1">
          <a:solidFill>
            <a:schemeClr val="bg1"/>
          </a:solidFill>
          <a:latin typeface="Arial Narrow" pitchFamily="34" charset="0"/>
        </a:defRPr>
      </a:lvl4pPr>
      <a:lvl5pPr algn="r" rtl="0" eaLnBrk="0" fontAlgn="base" hangingPunct="0">
        <a:spcBef>
          <a:spcPct val="0"/>
        </a:spcBef>
        <a:spcAft>
          <a:spcPct val="0"/>
        </a:spcAft>
        <a:defRPr sz="2600" b="1">
          <a:solidFill>
            <a:schemeClr val="bg1"/>
          </a:solidFill>
          <a:latin typeface="Arial Narrow" pitchFamily="34" charset="0"/>
        </a:defRPr>
      </a:lvl5pPr>
      <a:lvl6pPr marL="457200" algn="r" rtl="0" fontAlgn="base">
        <a:spcBef>
          <a:spcPct val="0"/>
        </a:spcBef>
        <a:spcAft>
          <a:spcPct val="0"/>
        </a:spcAft>
        <a:defRPr sz="2600" b="1">
          <a:solidFill>
            <a:schemeClr val="bg1"/>
          </a:solidFill>
          <a:latin typeface="Arial Narrow" pitchFamily="34" charset="0"/>
        </a:defRPr>
      </a:lvl6pPr>
      <a:lvl7pPr marL="914400" algn="r" rtl="0" fontAlgn="base">
        <a:spcBef>
          <a:spcPct val="0"/>
        </a:spcBef>
        <a:spcAft>
          <a:spcPct val="0"/>
        </a:spcAft>
        <a:defRPr sz="2600" b="1">
          <a:solidFill>
            <a:schemeClr val="bg1"/>
          </a:solidFill>
          <a:latin typeface="Arial Narrow" pitchFamily="34" charset="0"/>
        </a:defRPr>
      </a:lvl7pPr>
      <a:lvl8pPr marL="1371600" algn="r" rtl="0" fontAlgn="base">
        <a:spcBef>
          <a:spcPct val="0"/>
        </a:spcBef>
        <a:spcAft>
          <a:spcPct val="0"/>
        </a:spcAft>
        <a:defRPr sz="2600" b="1">
          <a:solidFill>
            <a:schemeClr val="bg1"/>
          </a:solidFill>
          <a:latin typeface="Arial Narrow" pitchFamily="34" charset="0"/>
        </a:defRPr>
      </a:lvl8pPr>
      <a:lvl9pPr marL="1828800" algn="r" rtl="0" fontAlgn="base">
        <a:spcBef>
          <a:spcPct val="0"/>
        </a:spcBef>
        <a:spcAft>
          <a:spcPct val="0"/>
        </a:spcAft>
        <a:defRPr sz="2600" b="1">
          <a:solidFill>
            <a:schemeClr val="bg1"/>
          </a:solidFill>
          <a:latin typeface="Arial Narrow" pitchFamily="34" charset="0"/>
        </a:defRPr>
      </a:lvl9pPr>
    </p:titleStyle>
    <p:bodyStyle>
      <a:lvl1pPr marL="342900" indent="-342900" algn="r" rtl="0" eaLnBrk="0" fontAlgn="base" hangingPunct="0">
        <a:spcBef>
          <a:spcPct val="20000"/>
        </a:spcBef>
        <a:spcAft>
          <a:spcPct val="0"/>
        </a:spcAft>
        <a:defRPr sz="1400">
          <a:solidFill>
            <a:schemeClr val="bg1"/>
          </a:solidFill>
          <a:latin typeface="+mn-lt"/>
          <a:ea typeface="+mn-ea"/>
          <a:cs typeface="+mn-cs"/>
        </a:defRPr>
      </a:lvl1pPr>
      <a:lvl2pPr marL="742950" indent="-285750" algn="r" rtl="0" eaLnBrk="0" fontAlgn="base" hangingPunct="0">
        <a:spcBef>
          <a:spcPct val="20000"/>
        </a:spcBef>
        <a:spcAft>
          <a:spcPct val="0"/>
        </a:spcAft>
        <a:defRPr sz="1400">
          <a:solidFill>
            <a:schemeClr val="bg1"/>
          </a:solidFill>
          <a:latin typeface="+mn-lt"/>
        </a:defRPr>
      </a:lvl2pPr>
      <a:lvl3pPr marL="1143000" indent="-228600" algn="r" rtl="0" eaLnBrk="0" fontAlgn="base" hangingPunct="0">
        <a:spcBef>
          <a:spcPct val="20000"/>
        </a:spcBef>
        <a:spcAft>
          <a:spcPct val="0"/>
        </a:spcAft>
        <a:defRPr sz="1400">
          <a:solidFill>
            <a:schemeClr val="bg1"/>
          </a:solidFill>
          <a:latin typeface="+mn-lt"/>
        </a:defRPr>
      </a:lvl3pPr>
      <a:lvl4pPr marL="1600200" indent="-228600" algn="r" rtl="0" eaLnBrk="0" fontAlgn="base" hangingPunct="0">
        <a:spcBef>
          <a:spcPct val="20000"/>
        </a:spcBef>
        <a:spcAft>
          <a:spcPct val="0"/>
        </a:spcAft>
        <a:defRPr sz="1400">
          <a:solidFill>
            <a:schemeClr val="bg1"/>
          </a:solidFill>
          <a:latin typeface="+mn-lt"/>
        </a:defRPr>
      </a:lvl4pPr>
      <a:lvl5pPr marL="2057400" indent="-228600" algn="r" rtl="0" eaLnBrk="0" fontAlgn="base" hangingPunct="0">
        <a:spcBef>
          <a:spcPct val="20000"/>
        </a:spcBef>
        <a:spcAft>
          <a:spcPct val="0"/>
        </a:spcAft>
        <a:defRPr sz="1400">
          <a:solidFill>
            <a:schemeClr val="bg1"/>
          </a:solidFill>
          <a:latin typeface="+mn-lt"/>
        </a:defRPr>
      </a:lvl5pPr>
      <a:lvl6pPr marL="2514600" indent="-228600" algn="r" rtl="0" fontAlgn="base">
        <a:spcBef>
          <a:spcPct val="20000"/>
        </a:spcBef>
        <a:spcAft>
          <a:spcPct val="0"/>
        </a:spcAft>
        <a:defRPr sz="1400">
          <a:solidFill>
            <a:schemeClr val="bg1"/>
          </a:solidFill>
          <a:latin typeface="+mn-lt"/>
        </a:defRPr>
      </a:lvl6pPr>
      <a:lvl7pPr marL="2971800" indent="-228600" algn="r" rtl="0" fontAlgn="base">
        <a:spcBef>
          <a:spcPct val="20000"/>
        </a:spcBef>
        <a:spcAft>
          <a:spcPct val="0"/>
        </a:spcAft>
        <a:defRPr sz="1400">
          <a:solidFill>
            <a:schemeClr val="bg1"/>
          </a:solidFill>
          <a:latin typeface="+mn-lt"/>
        </a:defRPr>
      </a:lvl7pPr>
      <a:lvl8pPr marL="3429000" indent="-228600" algn="r" rtl="0" fontAlgn="base">
        <a:spcBef>
          <a:spcPct val="20000"/>
        </a:spcBef>
        <a:spcAft>
          <a:spcPct val="0"/>
        </a:spcAft>
        <a:defRPr sz="1400">
          <a:solidFill>
            <a:schemeClr val="bg1"/>
          </a:solidFill>
          <a:latin typeface="+mn-lt"/>
        </a:defRPr>
      </a:lvl8pPr>
      <a:lvl9pPr marL="3886200" indent="-228600" algn="r" rtl="0" fontAlgn="base">
        <a:spcBef>
          <a:spcPct val="20000"/>
        </a:spcBef>
        <a:spcAft>
          <a:spcPct val="0"/>
        </a:spcAft>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pPr eaLnBrk="1" hangingPunct="1"/>
            <a:r>
              <a:rPr lang="en-US" sz="3200" b="0" smtClean="0"/>
              <a:t>FIBA RULE updates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3200" b="1" smtClean="0">
                <a:latin typeface="Fiba" pitchFamily="2" charset="0"/>
              </a:rPr>
              <a:t>Art. 30    Ball returned to the backcourt  </a:t>
            </a:r>
            <a:br>
              <a:rPr lang="en-US" sz="3200" b="1" smtClean="0">
                <a:latin typeface="Fiba" pitchFamily="2" charset="0"/>
              </a:rPr>
            </a:br>
            <a:r>
              <a:rPr lang="en-US" sz="3200" b="1" smtClean="0">
                <a:latin typeface="Fiba" pitchFamily="2" charset="0"/>
              </a:rPr>
              <a:t>							     page 31</a:t>
            </a:r>
            <a:r>
              <a:rPr lang="en-GB" smtClean="0"/>
              <a:t/>
            </a:r>
            <a:br>
              <a:rPr lang="en-GB" smtClean="0"/>
            </a:br>
            <a:endParaRPr lang="en-GB" smtClean="0"/>
          </a:p>
        </p:txBody>
      </p:sp>
      <p:sp>
        <p:nvSpPr>
          <p:cNvPr id="3" name="Content Placeholder 2"/>
          <p:cNvSpPr>
            <a:spLocks noGrp="1"/>
          </p:cNvSpPr>
          <p:nvPr>
            <p:ph idx="1"/>
          </p:nvPr>
        </p:nvSpPr>
        <p:spPr>
          <a:xfrm>
            <a:off x="611188" y="2708275"/>
            <a:ext cx="8039100" cy="3816350"/>
          </a:xfrm>
        </p:spPr>
        <p:txBody>
          <a:bodyPr/>
          <a:lstStyle/>
          <a:p>
            <a:pPr>
              <a:defRPr/>
            </a:pPr>
            <a:r>
              <a:rPr lang="en-US" sz="2400" u="sng" dirty="0">
                <a:latin typeface="Fiba" pitchFamily="2" charset="0"/>
              </a:rPr>
              <a:t>Purpose</a:t>
            </a:r>
            <a:r>
              <a:rPr lang="en-US" sz="2400" dirty="0">
                <a:latin typeface="Fiba" pitchFamily="2" charset="0"/>
              </a:rPr>
              <a:t>: To better clarify when the ball is returned to the backcourt.</a:t>
            </a:r>
            <a:endParaRPr lang="en-GB" sz="2400" dirty="0">
              <a:latin typeface="Fiba" pitchFamily="2" charset="0"/>
            </a:endParaRPr>
          </a:p>
          <a:p>
            <a:pPr marL="0" indent="0">
              <a:buFontTx/>
              <a:buNone/>
              <a:defRPr/>
            </a:pPr>
            <a:r>
              <a:rPr lang="en-US" sz="2400" dirty="0">
                <a:latin typeface="Fiba" pitchFamily="2" charset="0"/>
              </a:rPr>
              <a:t> </a:t>
            </a:r>
            <a:endParaRPr lang="en-GB" sz="2400" u="sng" dirty="0">
              <a:latin typeface="Fiba" pitchFamily="2" charset="0"/>
            </a:endParaRPr>
          </a:p>
          <a:p>
            <a:pPr>
              <a:defRPr/>
            </a:pPr>
            <a:r>
              <a:rPr lang="en-US" sz="2400" u="sng" dirty="0">
                <a:solidFill>
                  <a:srgbClr val="FF0000"/>
                </a:solidFill>
                <a:latin typeface="Fiba" pitchFamily="2" charset="0"/>
              </a:rPr>
              <a:t>New wording</a:t>
            </a:r>
            <a:r>
              <a:rPr lang="en-US" sz="2400" dirty="0">
                <a:solidFill>
                  <a:srgbClr val="FF0000"/>
                </a:solidFill>
                <a:latin typeface="Fiba" pitchFamily="2" charset="0"/>
              </a:rPr>
              <a:t>: Art. </a:t>
            </a:r>
            <a:r>
              <a:rPr lang="en-US" sz="2400" dirty="0" smtClean="0">
                <a:solidFill>
                  <a:srgbClr val="FF0000"/>
                </a:solidFill>
                <a:latin typeface="Fiba" pitchFamily="2" charset="0"/>
              </a:rPr>
              <a:t>30.1.1 : </a:t>
            </a:r>
            <a:r>
              <a:rPr lang="en-US" sz="2400" dirty="0">
                <a:solidFill>
                  <a:srgbClr val="FF0000"/>
                </a:solidFill>
                <a:latin typeface="Fiba" pitchFamily="2" charset="0"/>
              </a:rPr>
              <a:t>A live ball which is in a team’s frontcourt goes into team’s backcourt when</a:t>
            </a:r>
            <a:r>
              <a:rPr lang="en-US" sz="2400" dirty="0" smtClean="0">
                <a:solidFill>
                  <a:srgbClr val="FF0000"/>
                </a:solidFill>
                <a:latin typeface="Fiba" pitchFamily="2" charset="0"/>
              </a:rPr>
              <a:t>:</a:t>
            </a:r>
            <a:r>
              <a:rPr lang="en-US" sz="2400" dirty="0">
                <a:solidFill>
                  <a:srgbClr val="FF0000"/>
                </a:solidFill>
                <a:latin typeface="Fiba" pitchFamily="2" charset="0"/>
              </a:rPr>
              <a:t> </a:t>
            </a:r>
            <a:endParaRPr lang="en-GB" sz="2400" dirty="0">
              <a:solidFill>
                <a:srgbClr val="FF0000"/>
              </a:solidFill>
              <a:latin typeface="Fiba" pitchFamily="2" charset="0"/>
            </a:endParaRPr>
          </a:p>
          <a:p>
            <a:pPr>
              <a:defRPr/>
            </a:pPr>
            <a:endParaRPr lang="en-GB"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b="1" smtClean="0">
                <a:latin typeface="Fiba" pitchFamily="2" charset="0"/>
              </a:rPr>
              <a:t>Art. 33    Contact: General principles   page 36</a:t>
            </a:r>
            <a:r>
              <a:rPr lang="en-GB" smtClean="0"/>
              <a:t/>
            </a:r>
            <a:br>
              <a:rPr lang="en-GB" smtClean="0"/>
            </a:br>
            <a:endParaRPr lang="en-GB" smtClean="0"/>
          </a:p>
        </p:txBody>
      </p:sp>
      <p:sp>
        <p:nvSpPr>
          <p:cNvPr id="3" name="Content Placeholder 2"/>
          <p:cNvSpPr>
            <a:spLocks noGrp="1"/>
          </p:cNvSpPr>
          <p:nvPr>
            <p:ph idx="1"/>
          </p:nvPr>
        </p:nvSpPr>
        <p:spPr>
          <a:xfrm>
            <a:off x="611188" y="2852738"/>
            <a:ext cx="8039100" cy="3671887"/>
          </a:xfrm>
        </p:spPr>
        <p:txBody>
          <a:bodyPr/>
          <a:lstStyle/>
          <a:p>
            <a:pPr>
              <a:defRPr/>
            </a:pPr>
            <a:r>
              <a:rPr lang="en-US" sz="2400" u="sng" dirty="0">
                <a:latin typeface="Fiba" pitchFamily="2" charset="0"/>
              </a:rPr>
              <a:t>Purpose</a:t>
            </a:r>
            <a:r>
              <a:rPr lang="en-US" sz="2400" dirty="0">
                <a:latin typeface="Fiba" pitchFamily="2" charset="0"/>
              </a:rPr>
              <a:t>: Better wording to clarify distance between defensive player and the offensive player who does not control the ball.</a:t>
            </a:r>
            <a:endParaRPr lang="en-GB" sz="2400" dirty="0">
              <a:latin typeface="Fiba" pitchFamily="2" charset="0"/>
            </a:endParaRPr>
          </a:p>
          <a:p>
            <a:pPr marL="0" indent="0">
              <a:buFontTx/>
              <a:buNone/>
              <a:defRPr/>
            </a:pPr>
            <a:r>
              <a:rPr lang="en-US" sz="2400" dirty="0">
                <a:latin typeface="Fiba" pitchFamily="2" charset="0"/>
              </a:rPr>
              <a:t> </a:t>
            </a:r>
            <a:endParaRPr lang="en-GB" sz="2400" dirty="0">
              <a:latin typeface="Fiba" pitchFamily="2" charset="0"/>
            </a:endParaRPr>
          </a:p>
          <a:p>
            <a:pPr>
              <a:defRPr/>
            </a:pPr>
            <a:r>
              <a:rPr lang="en-US" sz="2400" u="sng" dirty="0">
                <a:solidFill>
                  <a:srgbClr val="FF0000"/>
                </a:solidFill>
                <a:latin typeface="Fiba" pitchFamily="2" charset="0"/>
              </a:rPr>
              <a:t>New wording</a:t>
            </a:r>
            <a:r>
              <a:rPr lang="en-US" sz="2400" dirty="0">
                <a:solidFill>
                  <a:srgbClr val="FF0000"/>
                </a:solidFill>
                <a:latin typeface="Fiba" pitchFamily="2" charset="0"/>
              </a:rPr>
              <a:t>: Art. 33.5</a:t>
            </a:r>
            <a:r>
              <a:rPr lang="en-US" sz="2400" dirty="0" smtClean="0">
                <a:solidFill>
                  <a:srgbClr val="FF0000"/>
                </a:solidFill>
                <a:latin typeface="Fiba" pitchFamily="2" charset="0"/>
              </a:rPr>
              <a:t>.  3</a:t>
            </a:r>
            <a:r>
              <a:rPr lang="en-US" sz="2400" baseline="30000" dirty="0" smtClean="0">
                <a:solidFill>
                  <a:srgbClr val="FF0000"/>
                </a:solidFill>
                <a:latin typeface="Fiba" pitchFamily="2" charset="0"/>
              </a:rPr>
              <a:t>rd</a:t>
            </a:r>
            <a:r>
              <a:rPr lang="en-US" sz="2400" dirty="0" smtClean="0">
                <a:solidFill>
                  <a:srgbClr val="FF0000"/>
                </a:solidFill>
                <a:latin typeface="Fiba" pitchFamily="2" charset="0"/>
              </a:rPr>
              <a:t> </a:t>
            </a:r>
            <a:r>
              <a:rPr lang="en-US" sz="2400" dirty="0">
                <a:solidFill>
                  <a:srgbClr val="FF0000"/>
                </a:solidFill>
                <a:latin typeface="Fiba" pitchFamily="2" charset="0"/>
              </a:rPr>
              <a:t>paragraph: The distance is directly proportional to the speed of the opponent, never less than (1) normal step.</a:t>
            </a:r>
            <a:endParaRPr lang="en-GB" sz="2400" dirty="0">
              <a:solidFill>
                <a:srgbClr val="FF0000"/>
              </a:solidFill>
              <a:latin typeface="Fiba" pitchFamily="2" charset="0"/>
            </a:endParaRPr>
          </a:p>
          <a:p>
            <a:pPr marL="0" indent="0">
              <a:buFontTx/>
              <a:buNone/>
              <a:defRPr/>
            </a:pPr>
            <a:r>
              <a:rPr lang="en-US" sz="2400" dirty="0">
                <a:latin typeface="Fiba" pitchFamily="2" charset="0"/>
              </a:rPr>
              <a:t> </a:t>
            </a:r>
            <a:endParaRPr lang="en-GB" sz="2400" dirty="0">
              <a:latin typeface="Fiba" pitchFamily="2" charset="0"/>
            </a:endParaRPr>
          </a:p>
          <a:p>
            <a:pPr>
              <a:defRPr/>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3200" b="1" smtClean="0">
                <a:latin typeface="Fiba" pitchFamily="2" charset="0"/>
              </a:rPr>
              <a:t>Art. 43    Free throws			page 47/48</a:t>
            </a:r>
            <a:r>
              <a:rPr lang="en-GB" smtClean="0"/>
              <a:t/>
            </a:r>
            <a:br>
              <a:rPr lang="en-GB" smtClean="0"/>
            </a:br>
            <a:endParaRPr lang="en-GB" smtClean="0"/>
          </a:p>
        </p:txBody>
      </p:sp>
      <p:sp>
        <p:nvSpPr>
          <p:cNvPr id="17411" name="Content Placeholder 2"/>
          <p:cNvSpPr>
            <a:spLocks noGrp="1"/>
          </p:cNvSpPr>
          <p:nvPr>
            <p:ph idx="1"/>
          </p:nvPr>
        </p:nvSpPr>
        <p:spPr/>
        <p:txBody>
          <a:bodyPr/>
          <a:lstStyle/>
          <a:p>
            <a:r>
              <a:rPr lang="en-US" sz="2400" u="sng" smtClean="0">
                <a:latin typeface="Fiba" pitchFamily="2" charset="0"/>
              </a:rPr>
              <a:t>Purpose:</a:t>
            </a:r>
            <a:r>
              <a:rPr lang="en-US" sz="2400" smtClean="0">
                <a:latin typeface="Fiba" pitchFamily="2" charset="0"/>
              </a:rPr>
              <a:t> To insert back again the paragraphs erroneously deleted in Rules 2010. </a:t>
            </a:r>
            <a:endParaRPr lang="en-GB" sz="2400" smtClean="0">
              <a:latin typeface="Fiba" pitchFamily="2" charset="0"/>
            </a:endParaRP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43.3.1  new 2</a:t>
            </a:r>
            <a:r>
              <a:rPr lang="en-US" sz="2400" baseline="30000" smtClean="0">
                <a:solidFill>
                  <a:srgbClr val="FF0000"/>
                </a:solidFill>
                <a:latin typeface="Fiba" pitchFamily="2" charset="0"/>
              </a:rPr>
              <a:t>nd</a:t>
            </a:r>
            <a:r>
              <a:rPr lang="en-US" sz="2400" smtClean="0">
                <a:solidFill>
                  <a:srgbClr val="FF0000"/>
                </a:solidFill>
                <a:latin typeface="Fiba" pitchFamily="2" charset="0"/>
              </a:rPr>
              <a:t> paragraph: </a:t>
            </a:r>
            <a:r>
              <a:rPr lang="en-US" sz="2400" smtClean="0">
                <a:solidFill>
                  <a:srgbClr val="0070C0"/>
                </a:solidFill>
                <a:latin typeface="Fiba" pitchFamily="2" charset="0"/>
              </a:rPr>
              <a:t>Any other player’s violation which occurs immediately before, </a:t>
            </a:r>
            <a:r>
              <a:rPr lang="en-US" sz="2400" smtClean="0">
                <a:solidFill>
                  <a:srgbClr val="FF0000"/>
                </a:solidFill>
                <a:latin typeface="Fiba" pitchFamily="2" charset="0"/>
              </a:rPr>
              <a:t>at approximately the same time as, or after the violation committed by the free-throw shooter </a:t>
            </a:r>
            <a:r>
              <a:rPr lang="en-US" sz="2400" smtClean="0">
                <a:solidFill>
                  <a:srgbClr val="0070C0"/>
                </a:solidFill>
                <a:latin typeface="Fiba" pitchFamily="2" charset="0"/>
              </a:rPr>
              <a:t>shall be disregarded</a:t>
            </a:r>
            <a:r>
              <a:rPr lang="en-US" sz="2400" smtClean="0">
                <a:solidFill>
                  <a:srgbClr val="FF0000"/>
                </a:solidFill>
                <a:latin typeface="Fiba" pitchFamily="2" charset="0"/>
              </a:rPr>
              <a:t>.</a:t>
            </a:r>
            <a:endParaRPr lang="en-GB" sz="2400" smtClean="0">
              <a:solidFill>
                <a:srgbClr val="FF0000"/>
              </a:solidFill>
              <a:latin typeface="Fiba" pitchFamily="2" charset="0"/>
            </a:endParaRP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43.3.3. 1</a:t>
            </a:r>
            <a:r>
              <a:rPr lang="en-US" sz="2400" baseline="30000" smtClean="0">
                <a:solidFill>
                  <a:srgbClr val="FF0000"/>
                </a:solidFill>
                <a:latin typeface="Fiba" pitchFamily="2" charset="0"/>
              </a:rPr>
              <a:t>st</a:t>
            </a:r>
            <a:r>
              <a:rPr lang="en-US" sz="2400" smtClean="0">
                <a:solidFill>
                  <a:srgbClr val="FF0000"/>
                </a:solidFill>
                <a:latin typeface="Fiba" pitchFamily="2" charset="0"/>
              </a:rPr>
              <a:t> bullet: A free-throw shooter or his teammate on the last or only free throw, the ball shall be awarded to the opponents for a throw-in at the free-throw line extended unless that team is entitled to further possession.</a:t>
            </a:r>
            <a:endParaRPr lang="en-GB" sz="2400" smtClean="0">
              <a:solidFill>
                <a:srgbClr val="FF0000"/>
              </a:solidFill>
              <a:latin typeface="Fiba" pitchFamily="2"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11188" y="981075"/>
            <a:ext cx="8042275" cy="935038"/>
          </a:xfrm>
        </p:spPr>
        <p:txBody>
          <a:bodyPr/>
          <a:lstStyle/>
          <a:p>
            <a:r>
              <a:rPr lang="en-US" smtClean="0"/>
              <a:t> </a:t>
            </a:r>
            <a:r>
              <a:rPr lang="en-GB" smtClean="0"/>
              <a:t/>
            </a:r>
            <a:br>
              <a:rPr lang="en-GB" smtClean="0"/>
            </a:br>
            <a:r>
              <a:rPr lang="en-US" sz="3200" b="1" smtClean="0">
                <a:latin typeface="Fiba" pitchFamily="2" charset="0"/>
              </a:rPr>
              <a:t>Art. 44   Correctable errors	page 48</a:t>
            </a:r>
            <a:endParaRPr lang="en-GB" sz="3200" smtClean="0">
              <a:latin typeface="Fiba" pitchFamily="2" charset="0"/>
            </a:endParaRPr>
          </a:p>
        </p:txBody>
      </p:sp>
      <p:sp>
        <p:nvSpPr>
          <p:cNvPr id="18435" name="Content Placeholder 2"/>
          <p:cNvSpPr>
            <a:spLocks noGrp="1"/>
          </p:cNvSpPr>
          <p:nvPr>
            <p:ph idx="1"/>
          </p:nvPr>
        </p:nvSpPr>
        <p:spPr>
          <a:xfrm>
            <a:off x="611188" y="2636838"/>
            <a:ext cx="8039100" cy="3887787"/>
          </a:xfrm>
        </p:spPr>
        <p:txBody>
          <a:bodyPr/>
          <a:lstStyle/>
          <a:p>
            <a:r>
              <a:rPr lang="en-US" sz="2400" u="sng" smtClean="0">
                <a:latin typeface="Fiba" pitchFamily="2" charset="0"/>
              </a:rPr>
              <a:t>Purpose</a:t>
            </a:r>
            <a:r>
              <a:rPr lang="en-US" sz="2400" smtClean="0">
                <a:latin typeface="Fiba" pitchFamily="2" charset="0"/>
              </a:rPr>
              <a:t>: To eliminate specifications which are repeated twice in the same article.  </a:t>
            </a:r>
            <a:endParaRPr lang="en-GB" sz="2400" smtClean="0">
              <a:latin typeface="Fiba" pitchFamily="2" charset="0"/>
            </a:endParaRP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44.2.5. 1</a:t>
            </a:r>
            <a:r>
              <a:rPr lang="en-US" sz="2400" baseline="30000" smtClean="0">
                <a:solidFill>
                  <a:srgbClr val="FF0000"/>
                </a:solidFill>
                <a:latin typeface="Fiba" pitchFamily="2" charset="0"/>
              </a:rPr>
              <a:t>st</a:t>
            </a:r>
            <a:r>
              <a:rPr lang="en-US" sz="2400" smtClean="0">
                <a:solidFill>
                  <a:srgbClr val="FF0000"/>
                </a:solidFill>
                <a:latin typeface="Fiba" pitchFamily="2" charset="0"/>
              </a:rPr>
              <a:t> bullet: If the player involved in the correction of the error is on the team bench after being legally substituted, he must re-enter the playing court to participate in the  correction of the error, at which point he becomes a player</a:t>
            </a:r>
            <a:endParaRPr lang="en-GB" sz="2400" smtClean="0">
              <a:solidFill>
                <a:srgbClr val="FF0000"/>
              </a:solidFill>
              <a:latin typeface="Fiba"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11188" y="981075"/>
            <a:ext cx="8042275" cy="935038"/>
          </a:xfrm>
        </p:spPr>
        <p:txBody>
          <a:bodyPr/>
          <a:lstStyle/>
          <a:p>
            <a:r>
              <a:rPr lang="en-US" sz="3200" b="1" smtClean="0">
                <a:latin typeface="Fiba" pitchFamily="2" charset="0"/>
              </a:rPr>
              <a:t>Art. 50 Twenty-four (24) second operator: Duties					page 54</a:t>
            </a:r>
            <a:r>
              <a:rPr lang="en-GB" smtClean="0"/>
              <a:t/>
            </a:r>
            <a:br>
              <a:rPr lang="en-GB" smtClean="0"/>
            </a:br>
            <a:endParaRPr lang="en-GB" smtClean="0"/>
          </a:p>
        </p:txBody>
      </p:sp>
      <p:sp>
        <p:nvSpPr>
          <p:cNvPr id="3" name="Content Placeholder 2"/>
          <p:cNvSpPr>
            <a:spLocks noGrp="1"/>
          </p:cNvSpPr>
          <p:nvPr>
            <p:ph idx="1"/>
          </p:nvPr>
        </p:nvSpPr>
        <p:spPr>
          <a:xfrm>
            <a:off x="611188" y="2349500"/>
            <a:ext cx="8039100" cy="4175125"/>
          </a:xfrm>
        </p:spPr>
        <p:txBody>
          <a:bodyPr/>
          <a:lstStyle/>
          <a:p>
            <a:pPr>
              <a:defRPr/>
            </a:pPr>
            <a:r>
              <a:rPr lang="en-US" sz="2400" u="sng" dirty="0">
                <a:latin typeface="Fiba" pitchFamily="2" charset="0"/>
              </a:rPr>
              <a:t>Purpose</a:t>
            </a:r>
            <a:r>
              <a:rPr lang="en-US" sz="2400" dirty="0">
                <a:latin typeface="Fiba" pitchFamily="2" charset="0"/>
              </a:rPr>
              <a:t>: To better clarify when the 24 seconds clock shall be stopped and reset by splitting one hyphen in two.</a:t>
            </a:r>
            <a:endParaRPr lang="en-GB" sz="2400" dirty="0">
              <a:latin typeface="Fiba" pitchFamily="2" charset="0"/>
            </a:endParaRPr>
          </a:p>
          <a:p>
            <a:pPr marL="0" indent="0">
              <a:buFontTx/>
              <a:buNone/>
              <a:defRPr/>
            </a:pPr>
            <a:r>
              <a:rPr lang="en-US" sz="2400" dirty="0">
                <a:latin typeface="Fiba" pitchFamily="2" charset="0"/>
              </a:rPr>
              <a:t> </a:t>
            </a:r>
            <a:endParaRPr lang="en-GB" sz="2400" dirty="0">
              <a:latin typeface="Fiba" pitchFamily="2" charset="0"/>
            </a:endParaRPr>
          </a:p>
          <a:p>
            <a:pPr>
              <a:defRPr/>
            </a:pPr>
            <a:r>
              <a:rPr lang="en-US" sz="2400" u="sng" dirty="0">
                <a:solidFill>
                  <a:srgbClr val="FF0000"/>
                </a:solidFill>
                <a:latin typeface="Fiba" pitchFamily="2" charset="0"/>
              </a:rPr>
              <a:t>New wording</a:t>
            </a:r>
            <a:r>
              <a:rPr lang="en-US" sz="2400" dirty="0">
                <a:solidFill>
                  <a:srgbClr val="FF0000"/>
                </a:solidFill>
                <a:latin typeface="Fiba" pitchFamily="2" charset="0"/>
              </a:rPr>
              <a:t>: Art </a:t>
            </a:r>
            <a:r>
              <a:rPr lang="en-US" sz="2400" dirty="0" smtClean="0">
                <a:solidFill>
                  <a:srgbClr val="FF0000"/>
                </a:solidFill>
                <a:latin typeface="Fiba" pitchFamily="2" charset="0"/>
              </a:rPr>
              <a:t>50.2.1  </a:t>
            </a:r>
          </a:p>
          <a:p>
            <a:pPr>
              <a:defRPr/>
            </a:pPr>
            <a:r>
              <a:rPr lang="en-US" sz="2400" dirty="0" smtClean="0">
                <a:solidFill>
                  <a:srgbClr val="FF0000"/>
                </a:solidFill>
                <a:latin typeface="Fiba" pitchFamily="2" charset="0"/>
              </a:rPr>
              <a:t>3</a:t>
            </a:r>
            <a:r>
              <a:rPr lang="en-US" sz="2400" baseline="30000" dirty="0" smtClean="0">
                <a:solidFill>
                  <a:srgbClr val="FF0000"/>
                </a:solidFill>
                <a:latin typeface="Fiba" pitchFamily="2" charset="0"/>
              </a:rPr>
              <a:t>rd</a:t>
            </a:r>
            <a:r>
              <a:rPr lang="en-US" sz="2400" dirty="0" smtClean="0">
                <a:solidFill>
                  <a:srgbClr val="FF0000"/>
                </a:solidFill>
                <a:latin typeface="Fiba" pitchFamily="2" charset="0"/>
              </a:rPr>
              <a:t> </a:t>
            </a:r>
            <a:r>
              <a:rPr lang="en-US" sz="2400" dirty="0">
                <a:solidFill>
                  <a:srgbClr val="FF0000"/>
                </a:solidFill>
                <a:latin typeface="Fiba" pitchFamily="2" charset="0"/>
              </a:rPr>
              <a:t>hyphen: The team is awarded a backcourt throw-in.</a:t>
            </a:r>
            <a:endParaRPr lang="en-GB" sz="2400" dirty="0">
              <a:solidFill>
                <a:srgbClr val="FF0000"/>
              </a:solidFill>
              <a:latin typeface="Fiba" pitchFamily="2" charset="0"/>
            </a:endParaRPr>
          </a:p>
          <a:p>
            <a:pPr>
              <a:defRPr/>
            </a:pPr>
            <a:r>
              <a:rPr lang="en-US" sz="2400" dirty="0">
                <a:solidFill>
                  <a:srgbClr val="FF0000"/>
                </a:solidFill>
                <a:latin typeface="Fiba" pitchFamily="2" charset="0"/>
              </a:rPr>
              <a:t>4</a:t>
            </a:r>
            <a:r>
              <a:rPr lang="en-US" sz="2400" baseline="30000" dirty="0">
                <a:solidFill>
                  <a:srgbClr val="FF0000"/>
                </a:solidFill>
                <a:latin typeface="Fiba" pitchFamily="2" charset="0"/>
              </a:rPr>
              <a:t>th</a:t>
            </a:r>
            <a:r>
              <a:rPr lang="en-US" sz="2400" dirty="0">
                <a:solidFill>
                  <a:srgbClr val="FF0000"/>
                </a:solidFill>
                <a:latin typeface="Fiba" pitchFamily="2" charset="0"/>
              </a:rPr>
              <a:t> hyphen: The team is awarded free throw(s).</a:t>
            </a:r>
            <a:endParaRPr lang="en-GB" sz="2400" dirty="0">
              <a:solidFill>
                <a:srgbClr val="FF0000"/>
              </a:solidFill>
              <a:latin typeface="Fiba" pitchFamily="2" charset="0"/>
            </a:endParaRPr>
          </a:p>
          <a:p>
            <a:pPr marL="0" indent="0">
              <a:buFontTx/>
              <a:buNone/>
              <a:defRPr/>
            </a:pPr>
            <a:r>
              <a:rPr lang="en-US" sz="2400" dirty="0">
                <a:solidFill>
                  <a:srgbClr val="FF0000"/>
                </a:solidFill>
                <a:latin typeface="Fiba" pitchFamily="2" charset="0"/>
              </a:rPr>
              <a:t> </a:t>
            </a:r>
            <a:endParaRPr lang="en-GB" sz="2400" dirty="0">
              <a:solidFill>
                <a:srgbClr val="FF0000"/>
              </a:solidFill>
              <a:latin typeface="Fiba" pitchFamily="2" charset="0"/>
            </a:endParaRPr>
          </a:p>
          <a:p>
            <a:pPr>
              <a:defRPr/>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1188" y="692150"/>
            <a:ext cx="8042275" cy="1008063"/>
          </a:xfrm>
        </p:spPr>
        <p:txBody>
          <a:bodyPr/>
          <a:lstStyle/>
          <a:p>
            <a:r>
              <a:rPr lang="en-US" smtClean="0"/>
              <a:t> </a:t>
            </a:r>
            <a:r>
              <a:rPr lang="en-GB" smtClean="0"/>
              <a:t/>
            </a:r>
            <a:br>
              <a:rPr lang="en-GB" smtClean="0"/>
            </a:br>
            <a:r>
              <a:rPr lang="en-US" sz="3200" b="1" smtClean="0">
                <a:latin typeface="Fiba" pitchFamily="2" charset="0"/>
              </a:rPr>
              <a:t>Art. 50. Twenty-four (24) second operator: Duties					page 54</a:t>
            </a:r>
            <a:endParaRPr lang="en-GB" sz="3200" smtClean="0">
              <a:latin typeface="Fiba" pitchFamily="2" charset="0"/>
            </a:endParaRPr>
          </a:p>
        </p:txBody>
      </p:sp>
      <p:sp>
        <p:nvSpPr>
          <p:cNvPr id="20483" name="Content Placeholder 2"/>
          <p:cNvSpPr>
            <a:spLocks noGrp="1"/>
          </p:cNvSpPr>
          <p:nvPr>
            <p:ph idx="1"/>
          </p:nvPr>
        </p:nvSpPr>
        <p:spPr/>
        <p:txBody>
          <a:bodyPr/>
          <a:lstStyle/>
          <a:p>
            <a:r>
              <a:rPr lang="en-US" sz="2400" u="sng" smtClean="0">
                <a:latin typeface="Fiba" pitchFamily="2" charset="0"/>
              </a:rPr>
              <a:t>Purpose</a:t>
            </a:r>
            <a:r>
              <a:rPr lang="en-US" sz="2400" smtClean="0">
                <a:latin typeface="Fiba" pitchFamily="2" charset="0"/>
              </a:rPr>
              <a:t>: To better clarify when the 24 second clock shall be switched off.</a:t>
            </a:r>
            <a:endParaRPr lang="en-GB" sz="2400" smtClean="0">
              <a:latin typeface="Fiba" pitchFamily="2" charset="0"/>
            </a:endParaRP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50.4. 1</a:t>
            </a:r>
            <a:r>
              <a:rPr lang="en-US" sz="2400" baseline="30000" smtClean="0">
                <a:solidFill>
                  <a:srgbClr val="FF0000"/>
                </a:solidFill>
                <a:latin typeface="Fiba" pitchFamily="2" charset="0"/>
              </a:rPr>
              <a:t>st</a:t>
            </a:r>
            <a:r>
              <a:rPr lang="en-US" sz="2400" smtClean="0">
                <a:solidFill>
                  <a:srgbClr val="FF0000"/>
                </a:solidFill>
                <a:latin typeface="Fiba" pitchFamily="2" charset="0"/>
              </a:rPr>
              <a:t> paragraph: Switched off, after the ball becomes dead and the game clock has been stopped in any period when:</a:t>
            </a:r>
            <a:endParaRPr lang="en-GB" sz="2400" smtClean="0">
              <a:solidFill>
                <a:srgbClr val="FF0000"/>
              </a:solidFill>
              <a:latin typeface="Fiba" pitchFamily="2" charset="0"/>
            </a:endParaRPr>
          </a:p>
          <a:p>
            <a:r>
              <a:rPr lang="en-US" sz="2400" smtClean="0">
                <a:solidFill>
                  <a:srgbClr val="0070C0"/>
                </a:solidFill>
                <a:latin typeface="Fiba" pitchFamily="2" charset="0"/>
              </a:rPr>
              <a:t>There is a new control of the ball for either team and there are fewer than twenty-four (24) seconds on the game clock</a:t>
            </a:r>
            <a:r>
              <a:rPr lang="en-US" sz="2400" smtClean="0">
                <a:solidFill>
                  <a:srgbClr val="FF0000"/>
                </a:solidFill>
                <a:latin typeface="Fiba" pitchFamily="2" charset="0"/>
              </a:rPr>
              <a:t>.</a:t>
            </a:r>
            <a:endParaRPr lang="en-GB" sz="2400" smtClean="0">
              <a:solidFill>
                <a:srgbClr val="FF0000"/>
              </a:solidFill>
              <a:latin typeface="Fiba" pitchFamily="2" charset="0"/>
            </a:endParaRPr>
          </a:p>
          <a:p>
            <a:r>
              <a:rPr lang="en-US" sz="2400" smtClean="0">
                <a:solidFill>
                  <a:srgbClr val="0070C0"/>
                </a:solidFill>
                <a:latin typeface="Fiba" pitchFamily="2" charset="0"/>
              </a:rPr>
              <a:t>The twenty-four (24) second clock is be reset to fourteen (14) seconds in the frontcourt while the remaining time on the game clock is fewer than fourteen (14) seconds.</a:t>
            </a:r>
            <a:endParaRPr lang="en-GB" sz="2400" smtClean="0">
              <a:solidFill>
                <a:srgbClr val="0070C0"/>
              </a:solidFill>
              <a:latin typeface="Fiba" pitchFamily="2" charset="0"/>
            </a:endParaRPr>
          </a:p>
          <a:p>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3200" b="1" smtClean="0">
                <a:latin typeface="Fiba" pitchFamily="2" charset="0"/>
              </a:rPr>
              <a:t>Art. 2    Court					Page 6</a:t>
            </a:r>
            <a:r>
              <a:rPr lang="en-GB" smtClean="0"/>
              <a:t/>
            </a:r>
            <a:br>
              <a:rPr lang="en-GB" smtClean="0"/>
            </a:br>
            <a:endParaRPr lang="en-GB" smtClean="0"/>
          </a:p>
        </p:txBody>
      </p:sp>
      <p:sp>
        <p:nvSpPr>
          <p:cNvPr id="3" name="Content Placeholder 2"/>
          <p:cNvSpPr>
            <a:spLocks noGrp="1"/>
          </p:cNvSpPr>
          <p:nvPr>
            <p:ph idx="1"/>
          </p:nvPr>
        </p:nvSpPr>
        <p:spPr>
          <a:xfrm>
            <a:off x="611188" y="3068638"/>
            <a:ext cx="8039100" cy="3455987"/>
          </a:xfrm>
        </p:spPr>
        <p:txBody>
          <a:bodyPr/>
          <a:lstStyle/>
          <a:p>
            <a:pPr>
              <a:defRPr/>
            </a:pPr>
            <a:r>
              <a:rPr lang="en-US" sz="2400" u="sng" dirty="0">
                <a:latin typeface="Fiba" pitchFamily="2" charset="0"/>
              </a:rPr>
              <a:t>Purpose:</a:t>
            </a:r>
            <a:r>
              <a:rPr lang="en-US" sz="2400" dirty="0">
                <a:latin typeface="Fiba" pitchFamily="2" charset="0"/>
              </a:rPr>
              <a:t> To specify painting of the restricted areas.</a:t>
            </a:r>
            <a:endParaRPr lang="en-GB" sz="2400" dirty="0">
              <a:latin typeface="Fiba" pitchFamily="2" charset="0"/>
            </a:endParaRPr>
          </a:p>
          <a:p>
            <a:pPr marL="0" indent="0">
              <a:buFontTx/>
              <a:buNone/>
              <a:defRPr/>
            </a:pPr>
            <a:endParaRPr lang="en-GB" sz="2400" dirty="0">
              <a:latin typeface="Fiba" pitchFamily="2" charset="0"/>
            </a:endParaRPr>
          </a:p>
          <a:p>
            <a:pPr>
              <a:defRPr/>
            </a:pPr>
            <a:r>
              <a:rPr lang="en-US" sz="2400" u="sng" dirty="0">
                <a:solidFill>
                  <a:srgbClr val="FF0000"/>
                </a:solidFill>
                <a:latin typeface="Fiba" pitchFamily="2" charset="0"/>
              </a:rPr>
              <a:t>New wording</a:t>
            </a:r>
            <a:r>
              <a:rPr lang="en-US" sz="2400" dirty="0">
                <a:solidFill>
                  <a:srgbClr val="FF0000"/>
                </a:solidFill>
                <a:latin typeface="Fiba" pitchFamily="2" charset="0"/>
              </a:rPr>
              <a:t>: Art. 2.4.3. 2</a:t>
            </a:r>
            <a:r>
              <a:rPr lang="en-US" sz="2400" baseline="30000" dirty="0">
                <a:solidFill>
                  <a:srgbClr val="FF0000"/>
                </a:solidFill>
                <a:latin typeface="Fiba" pitchFamily="2" charset="0"/>
              </a:rPr>
              <a:t>nd</a:t>
            </a:r>
            <a:r>
              <a:rPr lang="en-US" sz="2400" dirty="0">
                <a:solidFill>
                  <a:srgbClr val="FF0000"/>
                </a:solidFill>
                <a:latin typeface="Fiba" pitchFamily="2" charset="0"/>
              </a:rPr>
              <a:t> paragraph, last sentence: The inside of the restricted areas must be painted in </a:t>
            </a:r>
            <a:r>
              <a:rPr lang="en-US" sz="2400" dirty="0">
                <a:solidFill>
                  <a:srgbClr val="0070C0"/>
                </a:solidFill>
                <a:latin typeface="Fiba" pitchFamily="2" charset="0"/>
              </a:rPr>
              <a:t>one </a:t>
            </a:r>
            <a:r>
              <a:rPr lang="en-US" sz="2400" dirty="0" err="1">
                <a:solidFill>
                  <a:srgbClr val="0070C0"/>
                </a:solidFill>
                <a:latin typeface="Fiba" pitchFamily="2" charset="0"/>
              </a:rPr>
              <a:t>colour</a:t>
            </a:r>
            <a:r>
              <a:rPr lang="en-US" sz="2400" dirty="0">
                <a:solidFill>
                  <a:srgbClr val="FF0000"/>
                </a:solidFill>
                <a:latin typeface="Fiba" pitchFamily="2" charset="0"/>
              </a:rPr>
              <a:t>.</a:t>
            </a:r>
            <a:endParaRPr lang="en-GB" sz="2400" dirty="0">
              <a:solidFill>
                <a:srgbClr val="FF0000"/>
              </a:solidFill>
              <a:latin typeface="Fiba" pitchFamily="2" charset="0"/>
            </a:endParaRPr>
          </a:p>
          <a:p>
            <a:pPr>
              <a:defRPr/>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200" b="1" smtClean="0">
                <a:latin typeface="Fiba" pitchFamily="2" charset="0"/>
              </a:rPr>
              <a:t>Art. 2    Court					PAGE 8</a:t>
            </a:r>
            <a:endParaRPr lang="en-GB" sz="3200" smtClean="0"/>
          </a:p>
        </p:txBody>
      </p:sp>
      <p:sp>
        <p:nvSpPr>
          <p:cNvPr id="8195" name="Content Placeholder 2"/>
          <p:cNvSpPr>
            <a:spLocks noGrp="1"/>
          </p:cNvSpPr>
          <p:nvPr>
            <p:ph idx="1"/>
          </p:nvPr>
        </p:nvSpPr>
        <p:spPr>
          <a:xfrm>
            <a:off x="611188" y="2349500"/>
            <a:ext cx="8039100" cy="4175125"/>
          </a:xfrm>
        </p:spPr>
        <p:txBody>
          <a:bodyPr/>
          <a:lstStyle/>
          <a:p>
            <a:r>
              <a:rPr lang="en-US" sz="2000" u="sng" smtClean="0">
                <a:latin typeface="Fiba" pitchFamily="2" charset="0"/>
              </a:rPr>
              <a:t>Purpose: </a:t>
            </a:r>
            <a:r>
              <a:rPr lang="en-US" sz="2000" smtClean="0">
                <a:latin typeface="Fiba" pitchFamily="2" charset="0"/>
              </a:rPr>
              <a:t>To rename the term “the coaches, the assistant coaches, the substitutes, the excluded players and the team followers” to “team bench personnel”. After having it specified in this article to use it further in all related articles (5.4; 7.3; 18.3.5; 37.1.1; 38.1.1; 38.2.2; 38.2.6; 38.3.2; 38.3.3; 38.4.1, 39.1, 1</a:t>
            </a:r>
            <a:r>
              <a:rPr lang="en-US" sz="2000" baseline="30000" smtClean="0">
                <a:latin typeface="Fiba" pitchFamily="2" charset="0"/>
              </a:rPr>
              <a:t>st</a:t>
            </a:r>
            <a:r>
              <a:rPr lang="en-US" sz="2000" smtClean="0">
                <a:latin typeface="Fiba" pitchFamily="2" charset="0"/>
              </a:rPr>
              <a:t> and 2</a:t>
            </a:r>
            <a:r>
              <a:rPr lang="en-US" sz="2000" baseline="30000" smtClean="0">
                <a:latin typeface="Fiba" pitchFamily="2" charset="0"/>
              </a:rPr>
              <a:t>nd</a:t>
            </a:r>
            <a:r>
              <a:rPr lang="en-US" sz="2000" smtClean="0">
                <a:latin typeface="Fiba" pitchFamily="2" charset="0"/>
              </a:rPr>
              <a:t> paragraph; 39.3.1; 39.3.2; 46.10; B.8.2; B.8.3.10)</a:t>
            </a:r>
            <a:endParaRPr lang="en-GB" sz="2000" smtClean="0">
              <a:latin typeface="Fiba" pitchFamily="2" charset="0"/>
            </a:endParaRP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2.4.5. Team bench areas, 2</a:t>
            </a:r>
            <a:r>
              <a:rPr lang="en-US" sz="2400" baseline="30000" smtClean="0">
                <a:solidFill>
                  <a:srgbClr val="FF0000"/>
                </a:solidFill>
                <a:latin typeface="Fiba" pitchFamily="2" charset="0"/>
              </a:rPr>
              <a:t>nd</a:t>
            </a:r>
            <a:r>
              <a:rPr lang="en-US" sz="2400" smtClean="0">
                <a:solidFill>
                  <a:srgbClr val="FF0000"/>
                </a:solidFill>
                <a:latin typeface="Fiba" pitchFamily="2" charset="0"/>
              </a:rPr>
              <a:t> paragraph, 1</a:t>
            </a:r>
            <a:r>
              <a:rPr lang="en-US" sz="2400" baseline="30000" smtClean="0">
                <a:solidFill>
                  <a:srgbClr val="FF0000"/>
                </a:solidFill>
                <a:latin typeface="Fiba" pitchFamily="2" charset="0"/>
              </a:rPr>
              <a:t>st</a:t>
            </a:r>
            <a:r>
              <a:rPr lang="en-US" sz="2400" smtClean="0">
                <a:solidFill>
                  <a:srgbClr val="FF0000"/>
                </a:solidFill>
                <a:latin typeface="Fiba" pitchFamily="2" charset="0"/>
              </a:rPr>
              <a:t> sentence: There must be fourteen (14) seats available in the team bench area for </a:t>
            </a:r>
            <a:r>
              <a:rPr lang="en-US" sz="2400" smtClean="0">
                <a:solidFill>
                  <a:srgbClr val="0070C0"/>
                </a:solidFill>
                <a:latin typeface="Fiba" pitchFamily="2" charset="0"/>
              </a:rPr>
              <a:t>the team bench personnel </a:t>
            </a:r>
            <a:r>
              <a:rPr lang="en-US" sz="2400" smtClean="0">
                <a:solidFill>
                  <a:srgbClr val="FF0000"/>
                </a:solidFill>
                <a:latin typeface="Fiba" pitchFamily="2" charset="0"/>
              </a:rPr>
              <a:t>which consists of the coaches, the assistant coaches, the substitutes, the excluded players and the team followers.</a:t>
            </a:r>
            <a:endParaRPr lang="en-GB" sz="2400" smtClean="0">
              <a:solidFill>
                <a:srgbClr val="FF0000"/>
              </a:solidFill>
              <a:latin typeface="Fiba" pitchFamily="2" charset="0"/>
            </a:endParaRPr>
          </a:p>
          <a:p>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3200" b="1" smtClean="0">
                <a:latin typeface="Fiba" pitchFamily="2" charset="0"/>
              </a:rPr>
              <a:t>Art. 4    Other equipment			page 12</a:t>
            </a:r>
            <a:r>
              <a:rPr lang="en-GB" smtClean="0"/>
              <a:t/>
            </a:r>
            <a:br>
              <a:rPr lang="en-GB" smtClean="0"/>
            </a:br>
            <a:endParaRPr lang="en-GB" smtClean="0"/>
          </a:p>
        </p:txBody>
      </p:sp>
      <p:sp>
        <p:nvSpPr>
          <p:cNvPr id="9219" name="Content Placeholder 2"/>
          <p:cNvSpPr>
            <a:spLocks noGrp="1"/>
          </p:cNvSpPr>
          <p:nvPr>
            <p:ph idx="1"/>
          </p:nvPr>
        </p:nvSpPr>
        <p:spPr>
          <a:xfrm>
            <a:off x="611188" y="2636838"/>
            <a:ext cx="8039100" cy="3887787"/>
          </a:xfrm>
        </p:spPr>
        <p:txBody>
          <a:bodyPr/>
          <a:lstStyle/>
          <a:p>
            <a:r>
              <a:rPr lang="en-US" sz="2400" u="sng" dirty="0" smtClean="0">
                <a:latin typeface="Fiba" pitchFamily="2" charset="0"/>
              </a:rPr>
              <a:t>Purpose: </a:t>
            </a:r>
            <a:r>
              <a:rPr lang="en-US" sz="2400" dirty="0" smtClean="0">
                <a:latin typeface="Fiba" pitchFamily="2" charset="0"/>
              </a:rPr>
              <a:t>To clarify better what other equipment is not permitted.</a:t>
            </a:r>
            <a:endParaRPr lang="en-GB" sz="2400" dirty="0" smtClean="0">
              <a:latin typeface="Fiba" pitchFamily="2" charset="0"/>
            </a:endParaRPr>
          </a:p>
          <a:p>
            <a:r>
              <a:rPr lang="en-US" sz="2400" u="sng" dirty="0" smtClean="0">
                <a:solidFill>
                  <a:srgbClr val="FF0000"/>
                </a:solidFill>
                <a:latin typeface="Fiba" pitchFamily="2" charset="0"/>
              </a:rPr>
              <a:t>New wording</a:t>
            </a:r>
            <a:r>
              <a:rPr lang="en-US" sz="2400" dirty="0" smtClean="0">
                <a:solidFill>
                  <a:srgbClr val="FF0000"/>
                </a:solidFill>
                <a:latin typeface="Fiba" pitchFamily="2" charset="0"/>
              </a:rPr>
              <a:t>: Art. 4.4.2. 2</a:t>
            </a:r>
            <a:r>
              <a:rPr lang="en-US" sz="2400" baseline="30000" dirty="0" smtClean="0">
                <a:solidFill>
                  <a:srgbClr val="FF0000"/>
                </a:solidFill>
                <a:latin typeface="Fiba" pitchFamily="2" charset="0"/>
              </a:rPr>
              <a:t>nd</a:t>
            </a:r>
            <a:r>
              <a:rPr lang="en-US" sz="2400" dirty="0" smtClean="0">
                <a:solidFill>
                  <a:srgbClr val="FF0000"/>
                </a:solidFill>
                <a:latin typeface="Fiba" pitchFamily="2" charset="0"/>
              </a:rPr>
              <a:t> bullet: To delete second hyphen: Undergarments that extend below the shorts of the same dominant </a:t>
            </a:r>
            <a:r>
              <a:rPr lang="en-US" sz="2400" dirty="0" err="1" smtClean="0">
                <a:solidFill>
                  <a:srgbClr val="FF0000"/>
                </a:solidFill>
                <a:latin typeface="Fiba" pitchFamily="2" charset="0"/>
              </a:rPr>
              <a:t>colour</a:t>
            </a:r>
            <a:r>
              <a:rPr lang="en-US" sz="2400" dirty="0" smtClean="0">
                <a:solidFill>
                  <a:srgbClr val="FF0000"/>
                </a:solidFill>
                <a:latin typeface="Fiba" pitchFamily="2" charset="0"/>
              </a:rPr>
              <a:t> as the shorts.</a:t>
            </a:r>
          </a:p>
          <a:p>
            <a:r>
              <a:rPr lang="en-US" sz="2400" dirty="0" smtClean="0">
                <a:solidFill>
                  <a:srgbClr val="0070C0"/>
                </a:solidFill>
                <a:latin typeface="Fiba" pitchFamily="2" charset="0"/>
              </a:rPr>
              <a:t>YOU CAN NO LONGER WEAR “CYCLING” TYPE GARMENTS THAT EXTEND BELOW the SHORTS</a:t>
            </a:r>
          </a:p>
          <a:p>
            <a:r>
              <a:rPr lang="en-US" sz="2400" dirty="0" smtClean="0">
                <a:solidFill>
                  <a:srgbClr val="0070C0"/>
                </a:solidFill>
                <a:latin typeface="Fiba" pitchFamily="2" charset="0"/>
              </a:rPr>
              <a:t>NB. Anything which is not listed is not permitted.</a:t>
            </a:r>
            <a:endParaRPr lang="en-GB" sz="2400" dirty="0" smtClean="0">
              <a:solidFill>
                <a:srgbClr val="0070C0"/>
              </a:solidFill>
              <a:latin typeface="Fiba" pitchFamily="2" charset="0"/>
            </a:endParaRPr>
          </a:p>
          <a:p>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200" b="1" smtClean="0">
                <a:latin typeface="Fiba" pitchFamily="2" charset="0"/>
              </a:rPr>
              <a:t>Art. 7    Coaches: Duties and powers     page 14</a:t>
            </a:r>
            <a:r>
              <a:rPr lang="en-GB" smtClean="0"/>
              <a:t/>
            </a:r>
            <a:br>
              <a:rPr lang="en-GB" smtClean="0"/>
            </a:br>
            <a:endParaRPr lang="en-GB" smtClean="0"/>
          </a:p>
        </p:txBody>
      </p:sp>
      <p:sp>
        <p:nvSpPr>
          <p:cNvPr id="7171" name="Content Placeholder 2"/>
          <p:cNvSpPr>
            <a:spLocks noGrp="1"/>
          </p:cNvSpPr>
          <p:nvPr>
            <p:ph idx="1"/>
          </p:nvPr>
        </p:nvSpPr>
        <p:spPr>
          <a:xfrm>
            <a:off x="611188" y="2565400"/>
            <a:ext cx="8039100" cy="3959225"/>
          </a:xfrm>
        </p:spPr>
        <p:txBody>
          <a:bodyPr/>
          <a:lstStyle/>
          <a:p>
            <a:pPr>
              <a:defRPr/>
            </a:pPr>
            <a:r>
              <a:rPr lang="en-US" sz="2400" dirty="0">
                <a:latin typeface="Fiba" pitchFamily="2" charset="0"/>
              </a:rPr>
              <a:t>Purpose: To enlarge powers of the assistant coach</a:t>
            </a:r>
            <a:endParaRPr lang="en-GB" sz="2400" dirty="0">
              <a:latin typeface="Fiba" pitchFamily="2" charset="0"/>
            </a:endParaRPr>
          </a:p>
          <a:p>
            <a:pPr marL="0" indent="0">
              <a:buFontTx/>
              <a:buNone/>
              <a:defRPr/>
            </a:pPr>
            <a:r>
              <a:rPr lang="en-US" dirty="0"/>
              <a:t> </a:t>
            </a:r>
            <a:endParaRPr lang="en-GB" dirty="0"/>
          </a:p>
          <a:p>
            <a:pPr>
              <a:defRPr/>
            </a:pPr>
            <a:r>
              <a:rPr lang="en-US" sz="2400" u="sng" dirty="0">
                <a:solidFill>
                  <a:srgbClr val="FF0000"/>
                </a:solidFill>
                <a:latin typeface="Fiba" pitchFamily="2" charset="0"/>
              </a:rPr>
              <a:t>New wording: </a:t>
            </a:r>
            <a:r>
              <a:rPr lang="en-US" sz="2400" dirty="0">
                <a:solidFill>
                  <a:srgbClr val="FF0000"/>
                </a:solidFill>
                <a:latin typeface="Fiba" pitchFamily="2" charset="0"/>
              </a:rPr>
              <a:t>Art. 7.5. Either the coach or the assistant coach</a:t>
            </a:r>
            <a:r>
              <a:rPr lang="en-US" sz="2400" dirty="0">
                <a:solidFill>
                  <a:srgbClr val="0070C0"/>
                </a:solidFill>
                <a:latin typeface="Fiba" pitchFamily="2" charset="0"/>
              </a:rPr>
              <a:t>, but only one at any given time</a:t>
            </a:r>
            <a:r>
              <a:rPr lang="en-US" sz="2400" dirty="0">
                <a:solidFill>
                  <a:srgbClr val="FF0000"/>
                </a:solidFill>
                <a:latin typeface="Fiba" pitchFamily="2" charset="0"/>
              </a:rPr>
              <a:t>, is permitted to remain standing during the game. They may address the players verbally during the game provided they remain within their team bench area. </a:t>
            </a:r>
            <a:r>
              <a:rPr lang="en-US" sz="2400" dirty="0">
                <a:solidFill>
                  <a:srgbClr val="0070C0"/>
                </a:solidFill>
                <a:latin typeface="Fiba" pitchFamily="2" charset="0"/>
              </a:rPr>
              <a:t>The assistant coach shall not address the officials.</a:t>
            </a:r>
            <a:endParaRPr lang="en-GB" sz="2400" dirty="0">
              <a:solidFill>
                <a:srgbClr val="0070C0"/>
              </a:solidFill>
              <a:latin typeface="Fiba" pitchFamily="2" charset="0"/>
            </a:endParaRPr>
          </a:p>
          <a:p>
            <a:pPr>
              <a:defRPr/>
            </a:pPr>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3200" b="1" smtClean="0">
                <a:latin typeface="Fiba" pitchFamily="2" charset="0"/>
              </a:rPr>
              <a:t>Art. 9 Beginning and end of a period or the game</a:t>
            </a:r>
            <a:br>
              <a:rPr lang="en-US" sz="3200" b="1" smtClean="0">
                <a:latin typeface="Fiba" pitchFamily="2" charset="0"/>
              </a:rPr>
            </a:br>
            <a:r>
              <a:rPr lang="en-US" sz="3200" b="1" smtClean="0">
                <a:latin typeface="Fiba" pitchFamily="2" charset="0"/>
              </a:rPr>
              <a:t>							page 16.</a:t>
            </a:r>
            <a:r>
              <a:rPr lang="en-GB" smtClean="0"/>
              <a:t/>
            </a:r>
            <a:br>
              <a:rPr lang="en-GB" smtClean="0"/>
            </a:br>
            <a:endParaRPr lang="en-GB" smtClean="0"/>
          </a:p>
        </p:txBody>
      </p:sp>
      <p:sp>
        <p:nvSpPr>
          <p:cNvPr id="3" name="Content Placeholder 2"/>
          <p:cNvSpPr>
            <a:spLocks noGrp="1"/>
          </p:cNvSpPr>
          <p:nvPr>
            <p:ph idx="1"/>
          </p:nvPr>
        </p:nvSpPr>
        <p:spPr>
          <a:xfrm>
            <a:off x="611188" y="2636838"/>
            <a:ext cx="8039100" cy="3887787"/>
          </a:xfrm>
        </p:spPr>
        <p:txBody>
          <a:bodyPr/>
          <a:lstStyle/>
          <a:p>
            <a:pPr>
              <a:defRPr/>
            </a:pPr>
            <a:r>
              <a:rPr lang="en-US" sz="2400" u="sng" dirty="0">
                <a:latin typeface="Fiba" pitchFamily="2" charset="0"/>
              </a:rPr>
              <a:t>Purpose:</a:t>
            </a:r>
            <a:r>
              <a:rPr lang="en-US" sz="2400" dirty="0">
                <a:latin typeface="Fiba" pitchFamily="2" charset="0"/>
              </a:rPr>
              <a:t> To clarify better when the period of the game ends.</a:t>
            </a:r>
            <a:endParaRPr lang="en-GB" sz="2400" dirty="0">
              <a:latin typeface="Fiba" pitchFamily="2" charset="0"/>
            </a:endParaRPr>
          </a:p>
          <a:p>
            <a:pPr marL="0" indent="0">
              <a:buFontTx/>
              <a:buNone/>
              <a:defRPr/>
            </a:pPr>
            <a:r>
              <a:rPr lang="en-US" sz="2400" dirty="0">
                <a:latin typeface="Fiba" pitchFamily="2" charset="0"/>
              </a:rPr>
              <a:t> </a:t>
            </a:r>
            <a:endParaRPr lang="en-GB" sz="2400" dirty="0">
              <a:latin typeface="Fiba" pitchFamily="2" charset="0"/>
            </a:endParaRPr>
          </a:p>
          <a:p>
            <a:pPr>
              <a:defRPr/>
            </a:pPr>
            <a:r>
              <a:rPr lang="en-US" sz="2400" u="sng" dirty="0">
                <a:solidFill>
                  <a:srgbClr val="FF0000"/>
                </a:solidFill>
                <a:latin typeface="Fiba" pitchFamily="2" charset="0"/>
              </a:rPr>
              <a:t>New wording</a:t>
            </a:r>
            <a:r>
              <a:rPr lang="en-US" sz="2400" dirty="0">
                <a:solidFill>
                  <a:srgbClr val="FF0000"/>
                </a:solidFill>
                <a:latin typeface="Fiba" pitchFamily="2" charset="0"/>
              </a:rPr>
              <a:t>: Art 9.8.new (second) sentence: When the backboard is equipped with lighting around its perimeter, </a:t>
            </a:r>
            <a:r>
              <a:rPr lang="en-US" sz="2400" dirty="0">
                <a:solidFill>
                  <a:srgbClr val="0070C0"/>
                </a:solidFill>
                <a:latin typeface="Fiba" pitchFamily="2" charset="0"/>
              </a:rPr>
              <a:t>the lighting take precedence </a:t>
            </a:r>
            <a:r>
              <a:rPr lang="en-US" sz="2400" dirty="0">
                <a:solidFill>
                  <a:srgbClr val="FF0000"/>
                </a:solidFill>
                <a:latin typeface="Fiba" pitchFamily="2" charset="0"/>
              </a:rPr>
              <a:t>over the game clock signal</a:t>
            </a:r>
            <a:r>
              <a:rPr lang="en-US" sz="2400" dirty="0">
                <a:latin typeface="Fiba" pitchFamily="2" charset="0"/>
              </a:rPr>
              <a:t>.</a:t>
            </a:r>
            <a:endParaRPr lang="en-GB" sz="2400" dirty="0">
              <a:latin typeface="Fiba" pitchFamily="2" charset="0"/>
            </a:endParaRPr>
          </a:p>
          <a:p>
            <a:pPr marL="0" indent="0">
              <a:buFontTx/>
              <a:buNone/>
              <a:defRPr/>
            </a:pPr>
            <a:r>
              <a:rPr lang="en-US" b="1" dirty="0"/>
              <a:t> </a:t>
            </a:r>
            <a:endParaRPr lang="en-GB" dirty="0"/>
          </a:p>
          <a:p>
            <a:pPr>
              <a:defRPr/>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1188" y="908050"/>
            <a:ext cx="8042275" cy="504825"/>
          </a:xfrm>
        </p:spPr>
        <p:txBody>
          <a:bodyPr/>
          <a:lstStyle/>
          <a:p>
            <a:r>
              <a:rPr lang="en-US" sz="3200" b="1" smtClean="0">
                <a:latin typeface="Fiba" pitchFamily="2" charset="0"/>
              </a:rPr>
              <a:t>Art. 17    Throw-in			page 21/23</a:t>
            </a:r>
            <a:r>
              <a:rPr lang="en-GB" smtClean="0"/>
              <a:t/>
            </a:r>
            <a:br>
              <a:rPr lang="en-GB" smtClean="0"/>
            </a:br>
            <a:endParaRPr lang="en-GB" smtClean="0"/>
          </a:p>
        </p:txBody>
      </p:sp>
      <p:sp>
        <p:nvSpPr>
          <p:cNvPr id="3" name="Content Placeholder 2"/>
          <p:cNvSpPr>
            <a:spLocks noGrp="1"/>
          </p:cNvSpPr>
          <p:nvPr>
            <p:ph idx="1"/>
          </p:nvPr>
        </p:nvSpPr>
        <p:spPr>
          <a:xfrm>
            <a:off x="611188" y="1412875"/>
            <a:ext cx="8039100" cy="5111750"/>
          </a:xfrm>
        </p:spPr>
        <p:txBody>
          <a:bodyPr/>
          <a:lstStyle/>
          <a:p>
            <a:pPr>
              <a:defRPr/>
            </a:pPr>
            <a:r>
              <a:rPr lang="en-US" sz="2400" u="sng" dirty="0">
                <a:latin typeface="Fiba" pitchFamily="2" charset="0"/>
              </a:rPr>
              <a:t>Purpose:</a:t>
            </a:r>
            <a:r>
              <a:rPr lang="en-US" sz="2400" dirty="0">
                <a:latin typeface="Fiba" pitchFamily="2" charset="0"/>
              </a:rPr>
              <a:t> To clarify better when last two (2) minutes of the game and of any extra period start</a:t>
            </a:r>
            <a:r>
              <a:rPr lang="en-US" sz="2400" dirty="0" smtClean="0">
                <a:latin typeface="Fiba" pitchFamily="2" charset="0"/>
              </a:rPr>
              <a:t>.</a:t>
            </a:r>
            <a:r>
              <a:rPr lang="en-US" sz="2400" dirty="0">
                <a:latin typeface="Fiba" pitchFamily="2" charset="0"/>
              </a:rPr>
              <a:t> </a:t>
            </a:r>
            <a:endParaRPr lang="en-GB" sz="2400" dirty="0">
              <a:latin typeface="Fiba" pitchFamily="2" charset="0"/>
            </a:endParaRPr>
          </a:p>
          <a:p>
            <a:pPr>
              <a:defRPr/>
            </a:pPr>
            <a:r>
              <a:rPr lang="en-US" sz="2400" u="sng" dirty="0">
                <a:solidFill>
                  <a:srgbClr val="FF0000"/>
                </a:solidFill>
                <a:latin typeface="Fiba" pitchFamily="2" charset="0"/>
              </a:rPr>
              <a:t>New wording</a:t>
            </a:r>
            <a:r>
              <a:rPr lang="en-US" sz="2400" dirty="0">
                <a:solidFill>
                  <a:srgbClr val="FF0000"/>
                </a:solidFill>
                <a:latin typeface="Fiba" pitchFamily="2" charset="0"/>
              </a:rPr>
              <a:t>: Art. 17.2.4: When the game clock </a:t>
            </a:r>
            <a:r>
              <a:rPr lang="en-US" sz="2400" dirty="0">
                <a:solidFill>
                  <a:srgbClr val="0070C0"/>
                </a:solidFill>
                <a:latin typeface="Fiba" pitchFamily="2" charset="0"/>
              </a:rPr>
              <a:t>shows 2:00 minutes or less </a:t>
            </a:r>
            <a:r>
              <a:rPr lang="en-US" sz="2400" dirty="0">
                <a:solidFill>
                  <a:srgbClr val="FF0000"/>
                </a:solidFill>
                <a:latin typeface="Fiba" pitchFamily="2" charset="0"/>
              </a:rPr>
              <a:t>of the fourth period and of each extra period, following a time-out taken by the team that is entitled to possession of the ball from its backcourt, the throw-in shall be administered at the throw-in line opposite the scorer’s table in the team’s frontcourt.</a:t>
            </a:r>
            <a:endParaRPr lang="en-GB" sz="2400" dirty="0">
              <a:solidFill>
                <a:srgbClr val="FF0000"/>
              </a:solidFill>
              <a:latin typeface="Fiba" pitchFamily="2" charset="0"/>
            </a:endParaRPr>
          </a:p>
          <a:p>
            <a:pPr>
              <a:defRPr/>
            </a:pPr>
            <a:r>
              <a:rPr lang="en-US" sz="2400" u="sng" dirty="0">
                <a:solidFill>
                  <a:srgbClr val="FF0000"/>
                </a:solidFill>
                <a:latin typeface="Fiba" pitchFamily="2" charset="0"/>
              </a:rPr>
              <a:t> </a:t>
            </a:r>
            <a:r>
              <a:rPr lang="en-US" sz="2400" u="sng" dirty="0" smtClean="0">
                <a:solidFill>
                  <a:srgbClr val="FF0000"/>
                </a:solidFill>
                <a:latin typeface="Fiba" pitchFamily="2" charset="0"/>
              </a:rPr>
              <a:t>New </a:t>
            </a:r>
            <a:r>
              <a:rPr lang="en-US" sz="2400" u="sng" dirty="0">
                <a:solidFill>
                  <a:srgbClr val="FF0000"/>
                </a:solidFill>
                <a:latin typeface="Fiba" pitchFamily="2" charset="0"/>
              </a:rPr>
              <a:t>wording</a:t>
            </a:r>
            <a:r>
              <a:rPr lang="en-US" sz="2400" dirty="0">
                <a:solidFill>
                  <a:srgbClr val="FF0000"/>
                </a:solidFill>
                <a:latin typeface="Fiba" pitchFamily="2" charset="0"/>
              </a:rPr>
              <a:t>: Art. 18.2.8</a:t>
            </a:r>
            <a:r>
              <a:rPr lang="en-US" sz="2400" dirty="0" smtClean="0">
                <a:solidFill>
                  <a:srgbClr val="FF0000"/>
                </a:solidFill>
                <a:latin typeface="Fiba" pitchFamily="2" charset="0"/>
              </a:rPr>
              <a:t>: A </a:t>
            </a:r>
            <a:r>
              <a:rPr lang="en-US" sz="2400" dirty="0">
                <a:solidFill>
                  <a:srgbClr val="FF0000"/>
                </a:solidFill>
                <a:latin typeface="Fiba" pitchFamily="2" charset="0"/>
              </a:rPr>
              <a:t>time-out shall not be permitted to the scoring team when the game clock </a:t>
            </a:r>
            <a:r>
              <a:rPr lang="en-US" sz="2400" dirty="0">
                <a:solidFill>
                  <a:srgbClr val="0070C0"/>
                </a:solidFill>
                <a:latin typeface="Fiba" pitchFamily="2" charset="0"/>
              </a:rPr>
              <a:t>shows 2:00 minutes or less </a:t>
            </a:r>
            <a:r>
              <a:rPr lang="en-US" sz="2400" dirty="0">
                <a:solidFill>
                  <a:srgbClr val="FF0000"/>
                </a:solidFill>
                <a:latin typeface="Fiba" pitchFamily="2" charset="0"/>
              </a:rPr>
              <a:t>of the fourth period and of each extra period and, following a successful field goal unless an official has stopped the game.</a:t>
            </a:r>
            <a:endParaRPr lang="en-GB" sz="2400" dirty="0">
              <a:solidFill>
                <a:srgbClr val="FF0000"/>
              </a:solidFill>
              <a:latin typeface="Fiba" pitchFamily="2" charset="0"/>
            </a:endParaRPr>
          </a:p>
          <a:p>
            <a:pPr marL="0" indent="0">
              <a:buFontTx/>
              <a:buNone/>
              <a:defRPr/>
            </a:pP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3200" b="1" smtClean="0">
                <a:latin typeface="Fiba" pitchFamily="2" charset="0"/>
              </a:rPr>
              <a:t>Art. 17    Throw-in			page 24/53</a:t>
            </a:r>
            <a:endParaRPr lang="en-GB" sz="3200" smtClean="0"/>
          </a:p>
        </p:txBody>
      </p:sp>
      <p:sp>
        <p:nvSpPr>
          <p:cNvPr id="13315" name="Content Placeholder 2"/>
          <p:cNvSpPr>
            <a:spLocks noGrp="1"/>
          </p:cNvSpPr>
          <p:nvPr>
            <p:ph idx="1"/>
          </p:nvPr>
        </p:nvSpPr>
        <p:spPr/>
        <p:txBody>
          <a:bodyPr/>
          <a:lstStyle/>
          <a:p>
            <a:r>
              <a:rPr lang="en-US" sz="2400" u="sng" smtClean="0">
                <a:latin typeface="Fiba" pitchFamily="2" charset="0"/>
              </a:rPr>
              <a:t>Purpose:</a:t>
            </a:r>
            <a:r>
              <a:rPr lang="en-US" sz="2400" smtClean="0">
                <a:latin typeface="Fiba" pitchFamily="2" charset="0"/>
              </a:rPr>
              <a:t> To clarify better when last two (2) minutes of the game and of any extra period start. </a:t>
            </a:r>
          </a:p>
          <a:p>
            <a:endParaRPr lang="en-US" smtClean="0">
              <a:latin typeface="Fiba" pitchFamily="2" charset="0"/>
            </a:endParaRP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19.2.2. 3</a:t>
            </a:r>
            <a:r>
              <a:rPr lang="en-US" sz="2400" baseline="30000" smtClean="0">
                <a:solidFill>
                  <a:srgbClr val="FF0000"/>
                </a:solidFill>
                <a:latin typeface="Fiba" pitchFamily="2" charset="0"/>
              </a:rPr>
              <a:t>rd</a:t>
            </a:r>
            <a:r>
              <a:rPr lang="en-US" sz="2400" smtClean="0">
                <a:solidFill>
                  <a:srgbClr val="FF0000"/>
                </a:solidFill>
                <a:latin typeface="Fiba" pitchFamily="2" charset="0"/>
              </a:rPr>
              <a:t> bullet: For the non-scoring team, a field goal is scored when the game clock </a:t>
            </a:r>
            <a:r>
              <a:rPr lang="en-US" sz="2400" smtClean="0">
                <a:solidFill>
                  <a:srgbClr val="0070C0"/>
                </a:solidFill>
                <a:latin typeface="Fiba" pitchFamily="2" charset="0"/>
              </a:rPr>
              <a:t>shows 2:00 minutes or less</a:t>
            </a:r>
            <a:r>
              <a:rPr lang="en-US" sz="2400" smtClean="0">
                <a:solidFill>
                  <a:srgbClr val="FF0000"/>
                </a:solidFill>
                <a:latin typeface="Fiba" pitchFamily="2" charset="0"/>
              </a:rPr>
              <a:t> of the fourth period and of each extra period. </a:t>
            </a:r>
            <a:endParaRPr lang="en-GB" sz="2400" smtClean="0">
              <a:solidFill>
                <a:srgbClr val="FF0000"/>
              </a:solidFill>
              <a:latin typeface="Fiba" pitchFamily="2" charset="0"/>
            </a:endParaRP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49.2. 2</a:t>
            </a:r>
            <a:r>
              <a:rPr lang="en-US" sz="2400" baseline="30000" smtClean="0">
                <a:solidFill>
                  <a:srgbClr val="FF0000"/>
                </a:solidFill>
                <a:latin typeface="Fiba" pitchFamily="2" charset="0"/>
              </a:rPr>
              <a:t>nd</a:t>
            </a:r>
            <a:r>
              <a:rPr lang="en-US" sz="2400" smtClean="0">
                <a:solidFill>
                  <a:srgbClr val="FF0000"/>
                </a:solidFill>
                <a:latin typeface="Fiba" pitchFamily="2" charset="0"/>
              </a:rPr>
              <a:t> bullet, 4</a:t>
            </a:r>
            <a:r>
              <a:rPr lang="en-US" sz="2400" baseline="30000" smtClean="0">
                <a:solidFill>
                  <a:srgbClr val="FF0000"/>
                </a:solidFill>
                <a:latin typeface="Fiba" pitchFamily="2" charset="0"/>
              </a:rPr>
              <a:t>th</a:t>
            </a:r>
            <a:r>
              <a:rPr lang="en-US" sz="2400" smtClean="0">
                <a:solidFill>
                  <a:srgbClr val="FF0000"/>
                </a:solidFill>
                <a:latin typeface="Fiba" pitchFamily="2" charset="0"/>
              </a:rPr>
              <a:t> hyphen: A field goal is scored when the game clock </a:t>
            </a:r>
            <a:r>
              <a:rPr lang="en-US" sz="2400" smtClean="0">
                <a:solidFill>
                  <a:srgbClr val="0070C0"/>
                </a:solidFill>
                <a:latin typeface="Fiba" pitchFamily="2" charset="0"/>
              </a:rPr>
              <a:t>shows 2:00 minutes or le</a:t>
            </a:r>
            <a:r>
              <a:rPr lang="en-US" sz="2400" smtClean="0">
                <a:solidFill>
                  <a:srgbClr val="FF0000"/>
                </a:solidFill>
                <a:latin typeface="Fiba" pitchFamily="2" charset="0"/>
              </a:rPr>
              <a:t>ss of the fourth period and of each extra period.</a:t>
            </a:r>
            <a:endParaRPr lang="en-GB" sz="2400" smtClean="0">
              <a:solidFill>
                <a:srgbClr val="FF0000"/>
              </a:solidFill>
              <a:latin typeface="Fiba" pitchFamily="2" charset="0"/>
            </a:endParaRPr>
          </a:p>
          <a:p>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3200" b="1" smtClean="0">
                <a:latin typeface="Fiba" pitchFamily="2" charset="0"/>
              </a:rPr>
              <a:t>Art. 28    Eight seconds			page30</a:t>
            </a:r>
            <a:r>
              <a:rPr lang="en-GB" smtClean="0"/>
              <a:t/>
            </a:r>
            <a:br>
              <a:rPr lang="en-GB" smtClean="0"/>
            </a:br>
            <a:endParaRPr lang="en-GB" smtClean="0"/>
          </a:p>
        </p:txBody>
      </p:sp>
      <p:sp>
        <p:nvSpPr>
          <p:cNvPr id="14339" name="Content Placeholder 2"/>
          <p:cNvSpPr>
            <a:spLocks noGrp="1"/>
          </p:cNvSpPr>
          <p:nvPr>
            <p:ph idx="1"/>
          </p:nvPr>
        </p:nvSpPr>
        <p:spPr/>
        <p:txBody>
          <a:bodyPr/>
          <a:lstStyle/>
          <a:p>
            <a:r>
              <a:rPr lang="en-US" sz="2400" u="sng" smtClean="0">
                <a:latin typeface="Fiba" pitchFamily="2" charset="0"/>
              </a:rPr>
              <a:t>Purpose</a:t>
            </a:r>
            <a:r>
              <a:rPr lang="en-US" sz="2400" smtClean="0">
                <a:latin typeface="Fiba" pitchFamily="2" charset="0"/>
              </a:rPr>
              <a:t>: Better wording to clarify the position of the player in the front court</a:t>
            </a:r>
            <a:r>
              <a:rPr lang="en-US" smtClean="0"/>
              <a:t>.</a:t>
            </a: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28.1.2. 2</a:t>
            </a:r>
            <a:r>
              <a:rPr lang="en-US" sz="2400" baseline="30000" smtClean="0">
                <a:solidFill>
                  <a:srgbClr val="FF0000"/>
                </a:solidFill>
                <a:latin typeface="Fiba" pitchFamily="2" charset="0"/>
              </a:rPr>
              <a:t>nd</a:t>
            </a:r>
            <a:r>
              <a:rPr lang="en-US" sz="2400" smtClean="0">
                <a:solidFill>
                  <a:srgbClr val="FF0000"/>
                </a:solidFill>
                <a:latin typeface="Fiba" pitchFamily="2" charset="0"/>
              </a:rPr>
              <a:t> bullet: The ball touches or is legally touched by an offensive player who has </a:t>
            </a:r>
            <a:r>
              <a:rPr lang="en-US" sz="2400" smtClean="0">
                <a:solidFill>
                  <a:srgbClr val="0070C0"/>
                </a:solidFill>
                <a:latin typeface="Fiba" pitchFamily="2" charset="0"/>
              </a:rPr>
              <a:t>both feet completely in contact with his frontcourt.</a:t>
            </a:r>
            <a:endParaRPr lang="en-GB" sz="2400" smtClean="0">
              <a:solidFill>
                <a:srgbClr val="0070C0"/>
              </a:solidFill>
              <a:latin typeface="Fiba" pitchFamily="2" charset="0"/>
            </a:endParaRPr>
          </a:p>
          <a:p>
            <a:r>
              <a:rPr lang="en-US" sz="2400" u="sng" smtClean="0">
                <a:solidFill>
                  <a:srgbClr val="FF0000"/>
                </a:solidFill>
                <a:latin typeface="Fiba" pitchFamily="2" charset="0"/>
              </a:rPr>
              <a:t>New wording</a:t>
            </a:r>
            <a:r>
              <a:rPr lang="en-US" sz="2400" smtClean="0">
                <a:solidFill>
                  <a:srgbClr val="FF0000"/>
                </a:solidFill>
                <a:latin typeface="Fiba" pitchFamily="2" charset="0"/>
              </a:rPr>
              <a:t>: Art. 28.1.2. 5</a:t>
            </a:r>
            <a:r>
              <a:rPr lang="en-US" sz="2400" baseline="30000" smtClean="0">
                <a:solidFill>
                  <a:srgbClr val="FF0000"/>
                </a:solidFill>
                <a:latin typeface="Fiba" pitchFamily="2" charset="0"/>
              </a:rPr>
              <a:t>th</a:t>
            </a:r>
            <a:r>
              <a:rPr lang="en-US" sz="2400" smtClean="0">
                <a:solidFill>
                  <a:srgbClr val="FF0000"/>
                </a:solidFill>
                <a:latin typeface="Fiba" pitchFamily="2" charset="0"/>
              </a:rPr>
              <a:t> bullet: During a dribble from the backcourt to the frontcourt, </a:t>
            </a:r>
            <a:r>
              <a:rPr lang="en-US" sz="2400" smtClean="0">
                <a:solidFill>
                  <a:srgbClr val="0070C0"/>
                </a:solidFill>
                <a:latin typeface="Fiba" pitchFamily="2" charset="0"/>
              </a:rPr>
              <a:t>the ball and both feet of the dribbler are completely in contact with the frontcourt</a:t>
            </a:r>
            <a:r>
              <a:rPr lang="en-US" sz="2400" smtClean="0">
                <a:latin typeface="Fiba" pitchFamily="2" charset="0"/>
              </a:rPr>
              <a:t>.</a:t>
            </a:r>
            <a:endParaRPr lang="en-GB" sz="2400" smtClean="0">
              <a:latin typeface="Fiba" pitchFamily="2" charset="0"/>
            </a:endParaRPr>
          </a:p>
          <a:p>
            <a:endParaRPr lang="en-GB"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IBA_EUROPE_PowerPoint_4x3">
  <a:themeElements>
    <a:clrScheme name="">
      <a:dk1>
        <a:srgbClr val="000000"/>
      </a:dk1>
      <a:lt1>
        <a:srgbClr val="FFFFFF"/>
      </a:lt1>
      <a:dk2>
        <a:srgbClr val="000000"/>
      </a:dk2>
      <a:lt2>
        <a:srgbClr val="F8F8F8"/>
      </a:lt2>
      <a:accent1>
        <a:srgbClr val="0089D0"/>
      </a:accent1>
      <a:accent2>
        <a:srgbClr val="E72529"/>
      </a:accent2>
      <a:accent3>
        <a:srgbClr val="FFFFFF"/>
      </a:accent3>
      <a:accent4>
        <a:srgbClr val="000000"/>
      </a:accent4>
      <a:accent5>
        <a:srgbClr val="AAC4E4"/>
      </a:accent5>
      <a:accent6>
        <a:srgbClr val="D12024"/>
      </a:accent6>
      <a:hlink>
        <a:srgbClr val="F9B820"/>
      </a:hlink>
      <a:folHlink>
        <a:srgbClr val="009E51"/>
      </a:folHlink>
    </a:clrScheme>
    <a:fontScheme name="FIBA_EUROPE_PowerPoint_4x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45A4FD"/>
            </a:gs>
            <a:gs pos="100000">
              <a:srgbClr val="113C83"/>
            </a:gs>
          </a:gsLst>
          <a:lin ang="5400000" scaled="1"/>
        </a:gradFill>
        <a:ln w="9525" cap="flat" cmpd="sng" algn="ctr">
          <a:solidFill>
            <a:srgbClr val="050036"/>
          </a:solidFill>
          <a:prstDash val="solid"/>
          <a:round/>
          <a:headEnd type="none" w="med" len="med"/>
          <a:tailEnd type="none" w="med" len="med"/>
        </a:ln>
        <a:effectLst>
          <a:outerShdw dist="190499" dir="2700000" algn="ct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45A4FD"/>
            </a:gs>
            <a:gs pos="100000">
              <a:srgbClr val="113C83"/>
            </a:gs>
          </a:gsLst>
          <a:lin ang="5400000" scaled="1"/>
        </a:gradFill>
        <a:ln w="9525" cap="flat" cmpd="sng" algn="ctr">
          <a:solidFill>
            <a:srgbClr val="050036"/>
          </a:solidFill>
          <a:prstDash val="solid"/>
          <a:round/>
          <a:headEnd type="none" w="med" len="med"/>
          <a:tailEnd type="none" w="med" len="med"/>
        </a:ln>
        <a:effectLst>
          <a:outerShdw dist="190499" dir="2700000" algn="ct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FIBA_EUROPE_PowerPoint_4x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IBA_EUROPE_PowerPoint_4x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IBA_EUROPE_PowerPoint_4x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IBA_EUROPE_PowerPoint_4x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IBA_EUROPE_PowerPoint_4x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IBA_EUROPE_PowerPoint_4x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IBA_EUROPE_PowerPoint_4x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IBA_EUROPE_PowerPoint_4x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IBA_EUROPE_PowerPoint_4x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IBA_EUROPE_PowerPoint_4x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IBA_EUROPE_PowerPoint_4x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IBA_EUROPE_PowerPoint_4x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FIBA_EUROPE_PowerPoint_4x3 13">
        <a:dk1>
          <a:srgbClr val="000000"/>
        </a:dk1>
        <a:lt1>
          <a:srgbClr val="FFFFFF"/>
        </a:lt1>
        <a:dk2>
          <a:srgbClr val="000000"/>
        </a:dk2>
        <a:lt2>
          <a:srgbClr val="808080"/>
        </a:lt2>
        <a:accent1>
          <a:srgbClr val="A08DC5"/>
        </a:accent1>
        <a:accent2>
          <a:srgbClr val="333399"/>
        </a:accent2>
        <a:accent3>
          <a:srgbClr val="FFFFFF"/>
        </a:accent3>
        <a:accent4>
          <a:srgbClr val="000000"/>
        </a:accent4>
        <a:accent5>
          <a:srgbClr val="CDC5DF"/>
        </a:accent5>
        <a:accent6>
          <a:srgbClr val="2D2D8A"/>
        </a:accent6>
        <a:hlink>
          <a:srgbClr val="881FB7"/>
        </a:hlink>
        <a:folHlink>
          <a:srgbClr val="7214B8"/>
        </a:folHlink>
      </a:clrScheme>
      <a:clrMap bg1="lt1" tx1="dk1" bg2="lt2" tx2="dk2" accent1="accent1" accent2="accent2" accent3="accent3" accent4="accent4" accent5="accent5" accent6="accent6" hlink="hlink" folHlink="folHlink"/>
    </a:extraClrScheme>
    <a:extraClrScheme>
      <a:clrScheme name="FIBA_EUROPE_PowerPoint_4x3 14">
        <a:dk1>
          <a:srgbClr val="000000"/>
        </a:dk1>
        <a:lt1>
          <a:srgbClr val="FFFFFF"/>
        </a:lt1>
        <a:dk2>
          <a:srgbClr val="000000"/>
        </a:dk2>
        <a:lt2>
          <a:srgbClr val="808080"/>
        </a:lt2>
        <a:accent1>
          <a:srgbClr val="A08DC5"/>
        </a:accent1>
        <a:accent2>
          <a:srgbClr val="333399"/>
        </a:accent2>
        <a:accent3>
          <a:srgbClr val="FFFFFF"/>
        </a:accent3>
        <a:accent4>
          <a:srgbClr val="000000"/>
        </a:accent4>
        <a:accent5>
          <a:srgbClr val="CDC5DF"/>
        </a:accent5>
        <a:accent6>
          <a:srgbClr val="2D2D8A"/>
        </a:accent6>
        <a:hlink>
          <a:srgbClr val="8156D6"/>
        </a:hlink>
        <a:folHlink>
          <a:srgbClr val="7214B8"/>
        </a:folHlink>
      </a:clrScheme>
      <a:clrMap bg1="lt1" tx1="dk1" bg2="lt2" tx2="dk2" accent1="accent1" accent2="accent2" accent3="accent3" accent4="accent4" accent5="accent5" accent6="accent6" hlink="hlink" folHlink="folHlink"/>
    </a:extraClrScheme>
    <a:extraClrScheme>
      <a:clrScheme name="FIBA_EUROPE_PowerPoint_4x3 15">
        <a:dk1>
          <a:srgbClr val="000000"/>
        </a:dk1>
        <a:lt1>
          <a:srgbClr val="FFFFFF"/>
        </a:lt1>
        <a:dk2>
          <a:srgbClr val="000000"/>
        </a:dk2>
        <a:lt2>
          <a:srgbClr val="F8F8F8"/>
        </a:lt2>
        <a:accent1>
          <a:srgbClr val="A08DC5"/>
        </a:accent1>
        <a:accent2>
          <a:srgbClr val="333399"/>
        </a:accent2>
        <a:accent3>
          <a:srgbClr val="FFFFFF"/>
        </a:accent3>
        <a:accent4>
          <a:srgbClr val="000000"/>
        </a:accent4>
        <a:accent5>
          <a:srgbClr val="CDC5DF"/>
        </a:accent5>
        <a:accent6>
          <a:srgbClr val="2D2D8A"/>
        </a:accent6>
        <a:hlink>
          <a:srgbClr val="8156D6"/>
        </a:hlink>
        <a:folHlink>
          <a:srgbClr val="7214B8"/>
        </a:folHlink>
      </a:clrScheme>
      <a:clrMap bg1="lt1" tx1="dk1" bg2="lt2" tx2="dk2" accent1="accent1" accent2="accent2" accent3="accent3" accent4="accent4" accent5="accent5" accent6="accent6" hlink="hlink" folHlink="folHlink"/>
    </a:extraClrScheme>
    <a:extraClrScheme>
      <a:clrScheme name="FIBA_EUROPE_PowerPoint_4x3 16">
        <a:dk1>
          <a:srgbClr val="000000"/>
        </a:dk1>
        <a:lt1>
          <a:srgbClr val="FFFFFF"/>
        </a:lt1>
        <a:dk2>
          <a:srgbClr val="000000"/>
        </a:dk2>
        <a:lt2>
          <a:srgbClr val="F8F8F8"/>
        </a:lt2>
        <a:accent1>
          <a:srgbClr val="179D8A"/>
        </a:accent1>
        <a:accent2>
          <a:srgbClr val="106E61"/>
        </a:accent2>
        <a:accent3>
          <a:srgbClr val="FFFFFF"/>
        </a:accent3>
        <a:accent4>
          <a:srgbClr val="000000"/>
        </a:accent4>
        <a:accent5>
          <a:srgbClr val="ABCCC4"/>
        </a:accent5>
        <a:accent6>
          <a:srgbClr val="0D6357"/>
        </a:accent6>
        <a:hlink>
          <a:srgbClr val="35B5D3"/>
        </a:hlink>
        <a:folHlink>
          <a:srgbClr val="1F8A9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45A4FD"/>
            </a:gs>
            <a:gs pos="100000">
              <a:srgbClr val="113C83"/>
            </a:gs>
          </a:gsLst>
          <a:lin ang="5400000" scaled="1"/>
        </a:gradFill>
        <a:ln w="9525" cap="flat" cmpd="sng" algn="ctr">
          <a:solidFill>
            <a:srgbClr val="050036"/>
          </a:solidFill>
          <a:prstDash val="solid"/>
          <a:round/>
          <a:headEnd type="none" w="med" len="med"/>
          <a:tailEnd type="none" w="med" len="med"/>
        </a:ln>
        <a:effectLst>
          <a:outerShdw dist="190499" dir="2700000" algn="ct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45A4FD"/>
            </a:gs>
            <a:gs pos="100000">
              <a:srgbClr val="113C83"/>
            </a:gs>
          </a:gsLst>
          <a:lin ang="5400000" scaled="1"/>
        </a:gradFill>
        <a:ln w="9525" cap="flat" cmpd="sng" algn="ctr">
          <a:solidFill>
            <a:srgbClr val="050036"/>
          </a:solidFill>
          <a:prstDash val="solid"/>
          <a:round/>
          <a:headEnd type="none" w="med" len="med"/>
          <a:tailEnd type="none" w="med" len="med"/>
        </a:ln>
        <a:effectLst>
          <a:outerShdw dist="190499" dir="2700000" algn="ct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FIBA_EUROPE_PowerPoint_4x3</Template>
  <TotalTime>122</TotalTime>
  <Words>750</Words>
  <Application>Microsoft Office PowerPoint</Application>
  <PresentationFormat>On-screen Show (4:3)</PresentationFormat>
  <Paragraphs>65</Paragraphs>
  <Slides>15</Slides>
  <Notes>2</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FIBA_EUROPE_PowerPoint_4x3</vt:lpstr>
      <vt:lpstr>1_Custom Design</vt:lpstr>
      <vt:lpstr>Custom Design</vt:lpstr>
      <vt:lpstr>FIBA RULE updates 2012</vt:lpstr>
      <vt:lpstr>Art. 2    Court     Page 6 </vt:lpstr>
      <vt:lpstr>Art. 2    Court     PAGE 8</vt:lpstr>
      <vt:lpstr>Art. 4    Other equipment   page 12 </vt:lpstr>
      <vt:lpstr>Art. 7    Coaches: Duties and powers     page 14 </vt:lpstr>
      <vt:lpstr>Art. 9 Beginning and end of a period or the game        page 16. </vt:lpstr>
      <vt:lpstr>Art. 17    Throw-in   page 21/23 </vt:lpstr>
      <vt:lpstr>Art. 17    Throw-in   page 24/53</vt:lpstr>
      <vt:lpstr>Art. 28    Eight seconds   page30 </vt:lpstr>
      <vt:lpstr>Art. 30    Ball returned to the backcourt               page 31 </vt:lpstr>
      <vt:lpstr>Art. 33    Contact: General principles   page 36 </vt:lpstr>
      <vt:lpstr>Art. 43    Free throws   page 47/48 </vt:lpstr>
      <vt:lpstr>  Art. 44   Correctable errors page 48</vt:lpstr>
      <vt:lpstr>Art. 50 Twenty-four (24) second operator: Duties     page 54 </vt:lpstr>
      <vt:lpstr>  Art. 50. Twenty-four (24) second operator: Duties     page 54</vt:lpstr>
    </vt:vector>
  </TitlesOfParts>
  <Company>FIBA Europe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Presenting Education Material</dc:title>
  <dc:creator>alexandra.h</dc:creator>
  <cp:lastModifiedBy>Karin Berrysmith</cp:lastModifiedBy>
  <cp:revision>27</cp:revision>
  <dcterms:created xsi:type="dcterms:W3CDTF">2010-02-02T13:34:49Z</dcterms:created>
  <dcterms:modified xsi:type="dcterms:W3CDTF">2012-08-22T01:54:40Z</dcterms:modified>
</cp:coreProperties>
</file>