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9" r:id="rId4"/>
    <p:sldId id="258" r:id="rId5"/>
    <p:sldId id="260" r:id="rId6"/>
    <p:sldId id="272" r:id="rId7"/>
    <p:sldId id="274" r:id="rId8"/>
    <p:sldId id="261" r:id="rId9"/>
    <p:sldId id="273" r:id="rId10"/>
    <p:sldId id="262" r:id="rId11"/>
    <p:sldId id="275" r:id="rId12"/>
    <p:sldId id="267" r:id="rId13"/>
    <p:sldId id="268" r:id="rId14"/>
    <p:sldId id="263" r:id="rId15"/>
    <p:sldId id="264" r:id="rId16"/>
  </p:sldIdLst>
  <p:sldSz cx="9144000" cy="6858000" type="screen4x3"/>
  <p:notesSz cx="6662738" cy="9906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217"/>
    <a:srgbClr val="6666FF"/>
    <a:srgbClr val="33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 autoAdjust="0"/>
  </p:normalViewPr>
  <p:slideViewPr>
    <p:cSldViewPr>
      <p:cViewPr>
        <p:scale>
          <a:sx n="75" d="100"/>
          <a:sy n="75" d="100"/>
        </p:scale>
        <p:origin x="-103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09113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A35123-05D3-4F6F-A4F8-ED0776CC3BB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989517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05350"/>
            <a:ext cx="5329238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09113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BF975C3-708C-49D7-8EE3-8EA7C79E3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7891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0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</p:grpSp>
      <p:sp>
        <p:nvSpPr>
          <p:cNvPr id="23770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23771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"CONTINUAL IMPROVEMENT"</a:t>
            </a:r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F6CDF-78B6-4C92-8DAE-2278029A323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B6381-B629-4B6C-B11B-4B0FF623861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"CONTINUAL IMPROVEMENT"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93006-F7C9-422E-B968-2BBEF0CA311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"CONTINUAL IMPROVEMENT"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8F863-158D-4800-9A5C-541F17198F7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"CONTINUAL IMPROVEMENT"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68D5E-01B2-4679-8461-D2B8A5638EE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"CONTINUAL IMPROVEMENT"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95C2F-556D-4074-A3B7-AAB4A8111E9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"CONTINUAL IMPROVEMENT"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9C812-EB8D-4BAE-8FD8-68D521A555B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"CONTINUAL IMPROVEMENT"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AB1A4-8F84-478B-B45F-5ACA3E4057D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"CONTINUAL IMPROVEMENT"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0221C-5B2E-431B-9033-7905ED74C84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"CONTINUAL IMPROVEMENT"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04FAD-C917-4F77-8F1E-509BA1111F2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"CONTINUAL IMPROVEMENT"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E0646-4EB3-4249-B828-45937727C8D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"CONTINUAL IMPROVEMENT"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139F9BC-6746-46A1-A87F-400FECA3325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AU"/>
              <a:t>"CONTINUAL IMPROVEMENT"</a:t>
            </a:r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ights.sportingpulse.ne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"CONTINUAL IMPROVEMENT"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7625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AU" sz="6600" b="1" smtClean="0">
                <a:latin typeface="Franklin Gothic Book" pitchFamily="34" charset="0"/>
              </a:rPr>
              <a:t>NORTHERN KNIGHTS FOOTBALL CLUB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420938"/>
            <a:ext cx="82804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AU" sz="3600" b="1" dirty="0" smtClean="0">
                <a:latin typeface="Franklin Gothic Book" pitchFamily="34" charset="0"/>
              </a:rPr>
              <a:t>2014 U/16 MAX RICHARDSON SQUAD</a:t>
            </a:r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38926" y="3645024"/>
            <a:ext cx="22017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" descr="cid:image004.jpg@01CC6D97.C1F5C3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84984"/>
            <a:ext cx="2827412" cy="1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Registered_Technika_logoR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869160"/>
            <a:ext cx="3527660" cy="13941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09320"/>
            <a:ext cx="2895600" cy="391518"/>
          </a:xfrm>
        </p:spPr>
        <p:txBody>
          <a:bodyPr/>
          <a:lstStyle/>
          <a:p>
            <a:pPr>
              <a:defRPr/>
            </a:pPr>
            <a:r>
              <a:rPr lang="en-AU" dirty="0"/>
              <a:t>"CONTINUAL IMPROVEMENT"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z="4000" dirty="0" smtClean="0">
                <a:solidFill>
                  <a:schemeClr val="tx1"/>
                </a:solidFill>
              </a:rPr>
              <a:t>REGION ACADEMY </a:t>
            </a:r>
            <a:r>
              <a:rPr lang="en-AU" sz="4000" dirty="0" smtClean="0"/>
              <a:t>AND COACHING CURRICULUM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1556792"/>
            <a:ext cx="8352159" cy="4813300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 smtClean="0"/>
              <a:t>Theme - Continual Improvement</a:t>
            </a:r>
          </a:p>
          <a:p>
            <a:pPr eaLnBrk="1" hangingPunct="1">
              <a:defRPr/>
            </a:pPr>
            <a:r>
              <a:rPr lang="en-AU" dirty="0" smtClean="0"/>
              <a:t>Process - A Structured Sequential Program in a </a:t>
            </a:r>
            <a:r>
              <a:rPr lang="en-AU" dirty="0" smtClean="0">
                <a:solidFill>
                  <a:srgbClr val="FFFF00"/>
                </a:solidFill>
              </a:rPr>
              <a:t>disciplined </a:t>
            </a:r>
            <a:r>
              <a:rPr lang="en-AU" dirty="0" smtClean="0"/>
              <a:t>environment</a:t>
            </a:r>
          </a:p>
          <a:p>
            <a:pPr eaLnBrk="1" hangingPunct="1"/>
            <a:r>
              <a:rPr lang="en-AU" dirty="0" smtClean="0"/>
              <a:t>Open and honest feedback – Coaching Staff </a:t>
            </a:r>
          </a:p>
          <a:p>
            <a:pPr eaLnBrk="1" hangingPunct="1">
              <a:defRPr/>
            </a:pPr>
            <a:r>
              <a:rPr lang="en-AU" dirty="0" smtClean="0"/>
              <a:t>Footy as a subject - buy a folder</a:t>
            </a:r>
          </a:p>
          <a:p>
            <a:pPr eaLnBrk="1" hangingPunct="1">
              <a:defRPr/>
            </a:pPr>
            <a:r>
              <a:rPr lang="en-AU" dirty="0" smtClean="0"/>
              <a:t>Northern Knights Core Values</a:t>
            </a:r>
          </a:p>
          <a:p>
            <a:pPr eaLnBrk="1" hangingPunct="1">
              <a:buNone/>
              <a:defRPr/>
            </a:pPr>
            <a:endParaRPr lang="en-A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NORTHERN KNIGHTS</a:t>
            </a:r>
            <a:br>
              <a:rPr lang="en-AU" dirty="0" smtClean="0"/>
            </a:br>
            <a:r>
              <a:rPr lang="en-AU" dirty="0" smtClean="0"/>
              <a:t>CLUB CORE VALUES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Our Club Core Values &amp; Trademarks </a:t>
            </a:r>
            <a:r>
              <a:rPr lang="en-AU" sz="2000" dirty="0" smtClean="0"/>
              <a:t>form the basis </a:t>
            </a:r>
            <a:r>
              <a:rPr lang="en-US" sz="2000" dirty="0" smtClean="0"/>
              <a:t>of our foundation and are </a:t>
            </a:r>
            <a:r>
              <a:rPr lang="en-US" sz="2000" b="1" dirty="0" smtClean="0"/>
              <a:t>non-negotiable behaviours</a:t>
            </a:r>
            <a:r>
              <a:rPr lang="en-US" sz="2000" dirty="0" smtClean="0"/>
              <a:t> that p</a:t>
            </a:r>
            <a:r>
              <a:rPr lang="en-AU" sz="2000" dirty="0" smtClean="0"/>
              <a:t>layers and staff should adhere to, </a:t>
            </a:r>
            <a:r>
              <a:rPr lang="en-US" sz="2000" dirty="0" smtClean="0"/>
              <a:t>both on and off the field,</a:t>
            </a:r>
            <a:r>
              <a:rPr lang="en-AU" sz="2000" dirty="0" smtClean="0"/>
              <a:t> as they go through the season.</a:t>
            </a:r>
          </a:p>
          <a:p>
            <a:r>
              <a:rPr lang="en-AU" sz="2000" dirty="0" smtClean="0"/>
              <a:t>Our </a:t>
            </a:r>
            <a:r>
              <a:rPr lang="en-AU" sz="2000" b="1" dirty="0" smtClean="0"/>
              <a:t>core values</a:t>
            </a:r>
            <a:r>
              <a:rPr lang="en-AU" sz="2000" dirty="0" smtClean="0"/>
              <a:t> provide direction and team focus.</a:t>
            </a:r>
          </a:p>
          <a:p>
            <a:pPr algn="ctr">
              <a:buNone/>
            </a:pPr>
            <a:endParaRPr lang="en-AU" sz="2000" dirty="0" smtClean="0"/>
          </a:p>
          <a:p>
            <a:pPr algn="ctr">
              <a:buNone/>
            </a:pPr>
            <a:r>
              <a:rPr lang="en-AU" sz="2000" dirty="0" smtClean="0"/>
              <a:t>CORE VALUES/TRADEMARKS</a:t>
            </a:r>
            <a:endParaRPr lang="en-AU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"CONTINUAL IMPROVEMENT"</a:t>
            </a:r>
            <a:endParaRPr lang="en-AU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7664" y="4077072"/>
          <a:ext cx="6096000" cy="2120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706877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>
                          <a:solidFill>
                            <a:schemeClr val="tx1"/>
                          </a:solidFill>
                        </a:rPr>
                        <a:t>Honesty</a:t>
                      </a:r>
                      <a:endParaRPr lang="en-A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>
                          <a:solidFill>
                            <a:schemeClr val="tx1"/>
                          </a:solidFill>
                        </a:rPr>
                        <a:t>Resilience</a:t>
                      </a:r>
                      <a:endParaRPr lang="en-A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06877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>
                          <a:solidFill>
                            <a:schemeClr val="tx1"/>
                          </a:solidFill>
                        </a:rPr>
                        <a:t>Professionalism</a:t>
                      </a:r>
                      <a:endParaRPr lang="en-A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>
                          <a:solidFill>
                            <a:schemeClr val="tx1"/>
                          </a:solidFill>
                        </a:rPr>
                        <a:t>Commitment</a:t>
                      </a:r>
                      <a:endParaRPr lang="en-A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06877"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>
                          <a:solidFill>
                            <a:schemeClr val="tx1"/>
                          </a:solidFill>
                        </a:rPr>
                        <a:t>Respect</a:t>
                      </a:r>
                      <a:endParaRPr lang="en-A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>
                          <a:solidFill>
                            <a:schemeClr val="tx1"/>
                          </a:solidFill>
                        </a:rPr>
                        <a:t>Leadership</a:t>
                      </a:r>
                      <a:endParaRPr lang="en-A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2063750"/>
            <a:ext cx="8229600" cy="45339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AU" sz="2800" dirty="0"/>
              <a:t>Aerobic Endurance</a:t>
            </a:r>
          </a:p>
          <a:p>
            <a:pPr>
              <a:lnSpc>
                <a:spcPct val="80000"/>
              </a:lnSpc>
              <a:defRPr/>
            </a:pPr>
            <a:r>
              <a:rPr lang="en-AU" sz="2800" dirty="0"/>
              <a:t>Anaerobic Endurance</a:t>
            </a:r>
          </a:p>
          <a:p>
            <a:pPr>
              <a:lnSpc>
                <a:spcPct val="80000"/>
              </a:lnSpc>
              <a:defRPr/>
            </a:pPr>
            <a:r>
              <a:rPr lang="en-AU" sz="2800" dirty="0"/>
              <a:t>Strength</a:t>
            </a:r>
          </a:p>
          <a:p>
            <a:pPr>
              <a:lnSpc>
                <a:spcPct val="80000"/>
              </a:lnSpc>
              <a:defRPr/>
            </a:pPr>
            <a:r>
              <a:rPr lang="en-AU" sz="2800" dirty="0"/>
              <a:t>Speed</a:t>
            </a:r>
          </a:p>
          <a:p>
            <a:pPr>
              <a:lnSpc>
                <a:spcPct val="80000"/>
              </a:lnSpc>
              <a:defRPr/>
            </a:pPr>
            <a:r>
              <a:rPr lang="en-AU" sz="2800" dirty="0"/>
              <a:t>Power</a:t>
            </a:r>
          </a:p>
          <a:p>
            <a:pPr>
              <a:lnSpc>
                <a:spcPct val="80000"/>
              </a:lnSpc>
              <a:defRPr/>
            </a:pPr>
            <a:r>
              <a:rPr lang="en-AU" sz="2800" dirty="0"/>
              <a:t>Agility </a:t>
            </a:r>
          </a:p>
          <a:p>
            <a:pPr>
              <a:lnSpc>
                <a:spcPct val="80000"/>
              </a:lnSpc>
              <a:defRPr/>
            </a:pPr>
            <a:r>
              <a:rPr lang="en-AU" sz="2800" dirty="0"/>
              <a:t>Flexibility</a:t>
            </a:r>
          </a:p>
          <a:p>
            <a:pPr>
              <a:lnSpc>
                <a:spcPct val="80000"/>
              </a:lnSpc>
              <a:defRPr/>
            </a:pPr>
            <a:r>
              <a:rPr lang="en-AU" sz="2800" dirty="0"/>
              <a:t>Balance</a:t>
            </a:r>
          </a:p>
          <a:p>
            <a:pPr>
              <a:lnSpc>
                <a:spcPct val="80000"/>
              </a:lnSpc>
              <a:defRPr/>
            </a:pPr>
            <a:r>
              <a:rPr lang="en-AU" sz="2800" dirty="0"/>
              <a:t>Proximal Strength and Stability (“Core”)</a:t>
            </a:r>
          </a:p>
          <a:p>
            <a:pPr>
              <a:lnSpc>
                <a:spcPct val="80000"/>
              </a:lnSpc>
              <a:defRPr/>
            </a:pPr>
            <a:endParaRPr lang="en-AU" sz="280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Components of Physical Fitness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1116013" y="1916113"/>
            <a:ext cx="3671887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971550" y="2349500"/>
            <a:ext cx="4465638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1258888" y="2781300"/>
            <a:ext cx="1657350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1116013" y="3213100"/>
            <a:ext cx="1584325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1116013" y="3644900"/>
            <a:ext cx="1728787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1042988" y="4149725"/>
            <a:ext cx="2232025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1042988" y="4508500"/>
            <a:ext cx="1944687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971550" y="5373688"/>
            <a:ext cx="7056438" cy="5762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>
            <a:off x="1116013" y="4941888"/>
            <a:ext cx="1944687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755650" y="5911850"/>
            <a:ext cx="82089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2800" b="1"/>
              <a:t>Need each component to compete in           Australian Rules football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/>
      <p:bldP spid="5126" grpId="0" animBg="1"/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51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897812" cy="1431925"/>
          </a:xfrm>
        </p:spPr>
        <p:txBody>
          <a:bodyPr/>
          <a:lstStyle/>
          <a:p>
            <a:pPr>
              <a:defRPr/>
            </a:pPr>
            <a:r>
              <a:rPr lang="en-AU" sz="3800" dirty="0"/>
              <a:t>TAC </a:t>
            </a:r>
            <a:r>
              <a:rPr lang="en-AU" sz="3800" dirty="0" smtClean="0"/>
              <a:t>U/18 </a:t>
            </a:r>
            <a:r>
              <a:rPr lang="en-AU" sz="3800" dirty="0"/>
              <a:t>Fitness </a:t>
            </a:r>
            <a:r>
              <a:rPr lang="en-AU" sz="3800" dirty="0" smtClean="0"/>
              <a:t>Benchmarks</a:t>
            </a:r>
            <a:endParaRPr lang="en-AU" sz="38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484313"/>
            <a:ext cx="7543800" cy="4687887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AU" sz="2800" dirty="0"/>
              <a:t>3k Time Trial</a:t>
            </a:r>
          </a:p>
          <a:p>
            <a:pPr lvl="1">
              <a:lnSpc>
                <a:spcPct val="80000"/>
              </a:lnSpc>
              <a:defRPr/>
            </a:pPr>
            <a:r>
              <a:rPr lang="en-AU" sz="2400" dirty="0"/>
              <a:t>Midfielder – Under </a:t>
            </a:r>
            <a:r>
              <a:rPr lang="en-AU" sz="2400" dirty="0" smtClean="0"/>
              <a:t>11.00mins</a:t>
            </a:r>
            <a:endParaRPr lang="en-AU" sz="2400" dirty="0"/>
          </a:p>
          <a:p>
            <a:pPr lvl="1">
              <a:lnSpc>
                <a:spcPct val="80000"/>
              </a:lnSpc>
              <a:defRPr/>
            </a:pPr>
            <a:r>
              <a:rPr lang="en-AU" sz="2400" dirty="0"/>
              <a:t>Key Position – Under </a:t>
            </a:r>
            <a:r>
              <a:rPr lang="en-AU" sz="2400" dirty="0" smtClean="0"/>
              <a:t>11.30mins</a:t>
            </a:r>
            <a:endParaRPr lang="en-AU" sz="2400" dirty="0"/>
          </a:p>
          <a:p>
            <a:pPr>
              <a:lnSpc>
                <a:spcPct val="80000"/>
              </a:lnSpc>
              <a:defRPr/>
            </a:pPr>
            <a:endParaRPr lang="en-AU" sz="2800" dirty="0"/>
          </a:p>
          <a:p>
            <a:pPr>
              <a:lnSpc>
                <a:spcPct val="80000"/>
              </a:lnSpc>
              <a:defRPr/>
            </a:pPr>
            <a:r>
              <a:rPr lang="en-AU" sz="2800" dirty="0"/>
              <a:t>Beep Test</a:t>
            </a:r>
          </a:p>
          <a:p>
            <a:pPr lvl="1">
              <a:lnSpc>
                <a:spcPct val="80000"/>
              </a:lnSpc>
              <a:defRPr/>
            </a:pPr>
            <a:r>
              <a:rPr lang="en-AU" sz="2400" dirty="0"/>
              <a:t>Midfielder – Above level 14</a:t>
            </a:r>
          </a:p>
          <a:p>
            <a:pPr lvl="1">
              <a:lnSpc>
                <a:spcPct val="80000"/>
              </a:lnSpc>
              <a:defRPr/>
            </a:pPr>
            <a:r>
              <a:rPr lang="en-AU" sz="2400" dirty="0"/>
              <a:t>Key Position – Above level </a:t>
            </a:r>
            <a:r>
              <a:rPr lang="en-AU" sz="2400" dirty="0" smtClean="0"/>
              <a:t>13.5</a:t>
            </a:r>
            <a:r>
              <a:rPr lang="en-AU" sz="2400" dirty="0"/>
              <a:t>			</a:t>
            </a:r>
          </a:p>
          <a:p>
            <a:pPr lvl="1">
              <a:lnSpc>
                <a:spcPct val="80000"/>
              </a:lnSpc>
              <a:defRPr/>
            </a:pPr>
            <a:endParaRPr lang="en-AU" sz="2400" dirty="0"/>
          </a:p>
          <a:p>
            <a:pPr>
              <a:lnSpc>
                <a:spcPct val="80000"/>
              </a:lnSpc>
              <a:defRPr/>
            </a:pPr>
            <a:r>
              <a:rPr lang="en-AU" sz="2800" dirty="0"/>
              <a:t>20m </a:t>
            </a:r>
            <a:r>
              <a:rPr lang="en-AU" sz="2800" dirty="0" smtClean="0"/>
              <a:t>Sprint Time</a:t>
            </a:r>
            <a:endParaRPr lang="en-AU" sz="2800" dirty="0"/>
          </a:p>
          <a:p>
            <a:pPr lvl="1">
              <a:lnSpc>
                <a:spcPct val="80000"/>
              </a:lnSpc>
              <a:defRPr/>
            </a:pPr>
            <a:r>
              <a:rPr lang="en-AU" sz="2400" dirty="0" smtClean="0"/>
              <a:t>Draft Combine: Quick </a:t>
            </a:r>
            <a:r>
              <a:rPr lang="en-AU" sz="2400" dirty="0"/>
              <a:t>– Under </a:t>
            </a:r>
            <a:r>
              <a:rPr lang="en-AU" sz="2400" dirty="0" smtClean="0"/>
              <a:t>2.95 </a:t>
            </a:r>
            <a:r>
              <a:rPr lang="en-AU" sz="2400" dirty="0"/>
              <a:t>seconds</a:t>
            </a:r>
          </a:p>
          <a:p>
            <a:pPr lvl="1">
              <a:lnSpc>
                <a:spcPct val="80000"/>
              </a:lnSpc>
              <a:defRPr/>
            </a:pPr>
            <a:r>
              <a:rPr lang="en-AU" sz="2400" dirty="0" smtClean="0"/>
              <a:t>TAC Cup:          Quick – </a:t>
            </a:r>
            <a:r>
              <a:rPr lang="en-AU" sz="2400" dirty="0"/>
              <a:t>Under </a:t>
            </a:r>
            <a:r>
              <a:rPr lang="en-AU" sz="2400" dirty="0" smtClean="0"/>
              <a:t>3.00 </a:t>
            </a:r>
            <a:r>
              <a:rPr lang="en-AU" sz="2400" dirty="0"/>
              <a:t>seconds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"CONTINUAL IMPROVEMENT"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 smtClean="0"/>
              <a:t>OTHER IMPORTANT ISSUES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1520" y="1484784"/>
            <a:ext cx="8640960" cy="45339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AU" sz="2400" dirty="0" smtClean="0"/>
              <a:t>1. Punctuality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AU" sz="2400" dirty="0" smtClean="0"/>
              <a:t>2. Respect – Staff, Teammates, Property (Core Values)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AU" sz="2400" dirty="0" smtClean="0"/>
              <a:t>3. Clearly label all apparel with your full name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AU" sz="2400" dirty="0" smtClean="0"/>
              <a:t>4. Change of Details (Address, Email &amp; Mobile Phone, etc.,)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AU" sz="2400" dirty="0" smtClean="0"/>
              <a:t>5. Insurance – JLT SPORT www.jltsport.com.au/afl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AU" sz="2400" dirty="0" smtClean="0"/>
              <a:t>6. LifeCare – </a:t>
            </a:r>
            <a:r>
              <a:rPr lang="en-AU" sz="2400" dirty="0" err="1" smtClean="0"/>
              <a:t>LaTrobe</a:t>
            </a:r>
            <a:r>
              <a:rPr lang="en-AU" sz="2400" dirty="0" smtClean="0"/>
              <a:t> Sport Medicine Clinic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AU" sz="2400" dirty="0" smtClean="0"/>
              <a:t>7. Player Levy = $300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AU" sz="2400" dirty="0" smtClean="0"/>
              <a:t>8. Player Sponsorship = $330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AU" sz="2400" dirty="0" smtClean="0"/>
              <a:t>9. Changing Clubs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AU" sz="2400" dirty="0" smtClean="0"/>
              <a:t>10. Other Sport Involvement – Cricket, Basketball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AU" sz="2400" dirty="0" smtClean="0"/>
              <a:t>11. Footballs for Sale = $110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AU" sz="2400" dirty="0" smtClean="0"/>
              <a:t>12. Knights website – </a:t>
            </a:r>
            <a:r>
              <a:rPr lang="en-AU" sz="2400" dirty="0" smtClean="0">
                <a:hlinkClick r:id="rId2"/>
              </a:rPr>
              <a:t>www.knights.sportingpulse.net</a:t>
            </a:r>
            <a:r>
              <a:rPr lang="en-AU" sz="2400" dirty="0" smtClean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"CONTINUAL IMPROVEMENT"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mtClean="0"/>
              <a:t>Thank you for your attendance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dirty="0" smtClean="0"/>
              <a:t>Transport 	- Players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AU" dirty="0" smtClean="0"/>
              <a:t>				- Parents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AU" dirty="0" smtClean="0"/>
          </a:p>
          <a:p>
            <a:pPr eaLnBrk="1" hangingPunct="1"/>
            <a:r>
              <a:rPr lang="en-AU" dirty="0" smtClean="0"/>
              <a:t>Player Headshots – Report to Brett Potter</a:t>
            </a:r>
          </a:p>
          <a:p>
            <a:pPr eaLnBrk="1" hangingPunct="1"/>
            <a:r>
              <a:rPr lang="en-AU" dirty="0" smtClean="0"/>
              <a:t>Pick up Squad Booklet/Levy Letter</a:t>
            </a:r>
          </a:p>
          <a:p>
            <a:pPr eaLnBrk="1" hangingPunct="1"/>
            <a:r>
              <a:rPr lang="en-AU" dirty="0" smtClean="0"/>
              <a:t>Return Profile Sheet/Health Care Form</a:t>
            </a:r>
          </a:p>
          <a:p>
            <a:pPr eaLnBrk="1" hangingPunct="1">
              <a:defRPr/>
            </a:pPr>
            <a:endParaRPr lang="en-AU" dirty="0" smtClean="0"/>
          </a:p>
          <a:p>
            <a:pPr eaLnBrk="1" hangingPunct="1">
              <a:defRPr/>
            </a:pPr>
            <a:r>
              <a:rPr lang="en-AU" dirty="0" smtClean="0"/>
              <a:t>Sandwiches and Drinks available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"CONTINUAL IMPROVEMENT"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AU" sz="4000" smtClean="0"/>
              <a:t>WELCOME TO PARENTS, PLAYERS &amp; STAFF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565400"/>
            <a:ext cx="8229600" cy="39893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AU" sz="2800" smtClean="0"/>
              <a:t>Thank You for your attendance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AU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AU" sz="2800" smtClean="0"/>
              <a:t>Introduction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AU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AU" sz="2800" smtClean="0"/>
              <a:t>Please turn Mobile Phones Off.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AU" smtClean="0"/>
          </a:p>
          <a:p>
            <a:pPr lvl="1" eaLnBrk="1" hangingPunct="1">
              <a:lnSpc>
                <a:spcPct val="90000"/>
              </a:lnSpc>
              <a:defRPr/>
            </a:pPr>
            <a:endParaRPr lang="en-AU" sz="1600" smtClean="0"/>
          </a:p>
          <a:p>
            <a:pPr lvl="1" eaLnBrk="1" hangingPunct="1">
              <a:lnSpc>
                <a:spcPct val="90000"/>
              </a:lnSpc>
              <a:defRPr/>
            </a:pPr>
            <a:endParaRPr lang="en-AU" sz="160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AU" sz="1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AU" sz="1800" smtClean="0"/>
              <a:t>	</a:t>
            </a:r>
          </a:p>
          <a:p>
            <a:pPr eaLnBrk="1" hangingPunct="1">
              <a:lnSpc>
                <a:spcPct val="90000"/>
              </a:lnSpc>
              <a:defRPr/>
            </a:pPr>
            <a:endParaRPr lang="en-AU" sz="1800" smtClean="0"/>
          </a:p>
          <a:p>
            <a:pPr eaLnBrk="1" hangingPunct="1">
              <a:lnSpc>
                <a:spcPct val="90000"/>
              </a:lnSpc>
              <a:defRPr/>
            </a:pPr>
            <a:endParaRPr lang="en-AU" sz="18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"CONTINUAL IMPROVEMENT"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AU" sz="3200" dirty="0" smtClean="0"/>
              <a:t>CONGRATULATIONS TO ALL PLAYERS INVITED TO THE MAX RICHARDSON SQUAD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9144000" cy="468009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AU" sz="2200" dirty="0" smtClean="0"/>
              <a:t>1</a:t>
            </a:r>
            <a:r>
              <a:rPr lang="en-AU" sz="2200" baseline="30000" dirty="0" smtClean="0"/>
              <a:t>st</a:t>
            </a:r>
            <a:r>
              <a:rPr lang="en-AU" sz="2200" dirty="0" smtClean="0"/>
              <a:t> Night of Training – Monday 18</a:t>
            </a:r>
            <a:r>
              <a:rPr lang="en-AU" sz="2200" baseline="30000" dirty="0" smtClean="0"/>
              <a:t>th</a:t>
            </a:r>
            <a:r>
              <a:rPr lang="en-AU" sz="2200" dirty="0" smtClean="0"/>
              <a:t> November @ Latrobe University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AU" sz="2200" dirty="0" smtClean="0"/>
              <a:t>Fitness Testing 3km Time Trial  – Friday 22nd  November @ 6:15pm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AU" sz="2200" dirty="0" smtClean="0"/>
              <a:t>Movement Screening Day – Sunday 24</a:t>
            </a:r>
            <a:r>
              <a:rPr lang="en-AU" sz="2200" baseline="30000" dirty="0" smtClean="0"/>
              <a:t>th</a:t>
            </a:r>
            <a:r>
              <a:rPr lang="en-AU" sz="2200" dirty="0" smtClean="0"/>
              <a:t> November @ RMIT Bundoora  </a:t>
            </a:r>
          </a:p>
          <a:p>
            <a:pPr eaLnBrk="1" hangingPunct="1">
              <a:defRPr/>
            </a:pPr>
            <a:r>
              <a:rPr lang="en-AU" sz="2200" dirty="0" smtClean="0"/>
              <a:t>Train 2 x nights per week (Monday &amp; Friday)  pre Xmas </a:t>
            </a:r>
          </a:p>
          <a:p>
            <a:pPr eaLnBrk="1" hangingPunct="1">
              <a:defRPr/>
            </a:pPr>
            <a:r>
              <a:rPr lang="en-AU" sz="2200" dirty="0" smtClean="0"/>
              <a:t>Last session 3km Time Trial - Wednesday 18</a:t>
            </a:r>
            <a:r>
              <a:rPr lang="en-AU" sz="2200" baseline="30000" dirty="0" smtClean="0"/>
              <a:t>th</a:t>
            </a:r>
            <a:r>
              <a:rPr lang="en-AU" sz="2200" dirty="0" smtClean="0"/>
              <a:t> December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AU" sz="2200" dirty="0" smtClean="0"/>
              <a:t>Pre Season Camp – Friday 17</a:t>
            </a:r>
            <a:r>
              <a:rPr lang="en-AU" sz="2200" baseline="30000" dirty="0" smtClean="0"/>
              <a:t>th</a:t>
            </a:r>
            <a:r>
              <a:rPr lang="en-AU" sz="2200" dirty="0" smtClean="0"/>
              <a:t> &amp; Saturday 18</a:t>
            </a:r>
            <a:r>
              <a:rPr lang="en-AU" sz="2200" baseline="30000" dirty="0" smtClean="0"/>
              <a:t>th</a:t>
            </a:r>
            <a:r>
              <a:rPr lang="en-AU" sz="2200" dirty="0" smtClean="0"/>
              <a:t> January 2014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AU" sz="2200" dirty="0" smtClean="0"/>
              <a:t>Recommence Training – Friday 31</a:t>
            </a:r>
            <a:r>
              <a:rPr lang="en-AU" sz="2200" baseline="30000" dirty="0" smtClean="0"/>
              <a:t>st</a:t>
            </a:r>
            <a:r>
              <a:rPr lang="en-AU" sz="2200" dirty="0" smtClean="0"/>
              <a:t> January @ Latrobe University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AU" sz="2200" dirty="0" smtClean="0"/>
              <a:t>Train 2 nights per week  late January-April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AU" sz="2200" dirty="0"/>
              <a:t>5</a:t>
            </a:r>
            <a:r>
              <a:rPr lang="en-AU" sz="2200" dirty="0" smtClean="0"/>
              <a:t> x Games vs other TAC Cup Metro Regions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AU" sz="2200" dirty="0" smtClean="0"/>
              <a:t>AFL Victoria Metro U/16 Carnival in April x 2 Games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AU" sz="2200" dirty="0" smtClean="0"/>
              <a:t>National U/16 Championships in July/AIS/AFL Scholarships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AU" sz="2200" dirty="0" smtClean="0"/>
              <a:t>6 Month Program (November – April)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AU" sz="2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"CONTINUAL IMPROVEMENT"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640762" cy="1150937"/>
          </a:xfrm>
        </p:spPr>
        <p:txBody>
          <a:bodyPr/>
          <a:lstStyle/>
          <a:p>
            <a:pPr eaLnBrk="1" hangingPunct="1">
              <a:defRPr/>
            </a:pPr>
            <a:r>
              <a:rPr lang="en-AU" sz="3200" smtClean="0"/>
              <a:t>OVERVIEW OF THE NORTHERN KNIGHTS </a:t>
            </a:r>
            <a:br>
              <a:rPr lang="en-AU" sz="3200" smtClean="0"/>
            </a:br>
            <a:r>
              <a:rPr lang="en-AU" sz="3200" smtClean="0"/>
              <a:t>TALENTED PLAYER PATHWAY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229600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AU" sz="2800" dirty="0" smtClean="0"/>
              <a:t>Northern Knights Squads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AU" dirty="0" smtClean="0"/>
              <a:t>Under 15 Keith Burns Squad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AU" dirty="0" smtClean="0"/>
              <a:t>Under 16 Max Richardson Squad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AU" dirty="0" smtClean="0"/>
              <a:t>Under 18 TAC Cup Squad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AU" sz="12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AU" sz="2800" dirty="0" smtClean="0"/>
              <a:t>We see opportunities at three levels for Knights players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AU" sz="2400" dirty="0" smtClean="0"/>
              <a:t>AFL, VFL &amp; Local Club level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400" dirty="0" smtClean="0"/>
              <a:t>Northern Knights have had 94 players either drafted or rookied over the past 21 years indicating the difficulty of getting to an AFL Club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AU" sz="24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Blip>
                <a:blip r:embed="rId2"/>
              </a:buBlip>
              <a:defRPr/>
            </a:pPr>
            <a:endParaRPr lang="en-AU" dirty="0" smtClean="0"/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endParaRPr lang="en-A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"CONTINUAL IMPROVEMENT"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mtClean="0"/>
              <a:t>KEY OBJECTIVES AND AIMS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 smtClean="0"/>
              <a:t>Identify U/16 players from the Region who possess </a:t>
            </a:r>
            <a:r>
              <a:rPr lang="en-AU" dirty="0" smtClean="0">
                <a:solidFill>
                  <a:srgbClr val="FFFF00"/>
                </a:solidFill>
              </a:rPr>
              <a:t>ability/attitude</a:t>
            </a:r>
            <a:r>
              <a:rPr lang="en-AU" dirty="0" smtClean="0"/>
              <a:t> to take the next step to a TAC Cup U/18 Pre-Season</a:t>
            </a:r>
          </a:p>
          <a:p>
            <a:pPr eaLnBrk="1" hangingPunct="1">
              <a:defRPr/>
            </a:pPr>
            <a:r>
              <a:rPr lang="en-AU" dirty="0" smtClean="0"/>
              <a:t>Educate players on requirements and expectations at this level</a:t>
            </a:r>
          </a:p>
          <a:p>
            <a:pPr eaLnBrk="1" hangingPunct="1">
              <a:buClr>
                <a:schemeClr val="tx1"/>
              </a:buClr>
              <a:buFontTx/>
              <a:buBlip>
                <a:blip r:embed="rId2"/>
              </a:buBlip>
              <a:defRPr/>
            </a:pPr>
            <a:r>
              <a:rPr lang="en-AU" dirty="0" smtClean="0"/>
              <a:t>Develop players to reach their full potential</a:t>
            </a:r>
          </a:p>
          <a:p>
            <a:pPr lvl="1" eaLnBrk="1" hangingPunct="1">
              <a:defRPr/>
            </a:pPr>
            <a:r>
              <a:rPr lang="en-AU" sz="3200" dirty="0" smtClean="0">
                <a:solidFill>
                  <a:srgbClr val="00F217"/>
                </a:solidFill>
              </a:rPr>
              <a:t>Theme of  “Continual Improvement”</a:t>
            </a:r>
          </a:p>
          <a:p>
            <a:pPr eaLnBrk="1" hangingPunct="1">
              <a:defRPr/>
            </a:pPr>
            <a:endParaRPr lang="en-A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"CONTINUAL IMPROVEMENT"</a:t>
            </a:r>
            <a:endParaRPr lang="en-A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AU" sz="4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YOUR FOOTBALL JOURNEY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79388" y="1917700"/>
            <a:ext cx="8496300" cy="4535488"/>
            <a:chOff x="521" y="557"/>
            <a:chExt cx="5586" cy="3100"/>
          </a:xfrm>
        </p:grpSpPr>
        <p:sp>
          <p:nvSpPr>
            <p:cNvPr id="6157" name="Line 4"/>
            <p:cNvSpPr>
              <a:spLocks noChangeShapeType="1"/>
            </p:cNvSpPr>
            <p:nvPr/>
          </p:nvSpPr>
          <p:spPr bwMode="auto">
            <a:xfrm>
              <a:off x="521" y="557"/>
              <a:ext cx="0" cy="3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158" name="Line 5"/>
            <p:cNvSpPr>
              <a:spLocks noChangeShapeType="1"/>
            </p:cNvSpPr>
            <p:nvPr/>
          </p:nvSpPr>
          <p:spPr bwMode="auto">
            <a:xfrm>
              <a:off x="521" y="3657"/>
              <a:ext cx="55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159" name="Line 6"/>
            <p:cNvSpPr>
              <a:spLocks noChangeShapeType="1"/>
            </p:cNvSpPr>
            <p:nvPr/>
          </p:nvSpPr>
          <p:spPr bwMode="auto">
            <a:xfrm>
              <a:off x="839" y="3203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160" name="Line 9"/>
            <p:cNvSpPr>
              <a:spLocks noChangeShapeType="1"/>
            </p:cNvSpPr>
            <p:nvPr/>
          </p:nvSpPr>
          <p:spPr bwMode="auto">
            <a:xfrm>
              <a:off x="1610" y="2795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161" name="Line 10"/>
            <p:cNvSpPr>
              <a:spLocks noChangeShapeType="1"/>
            </p:cNvSpPr>
            <p:nvPr/>
          </p:nvSpPr>
          <p:spPr bwMode="auto">
            <a:xfrm>
              <a:off x="2426" y="2341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162" name="Line 11"/>
            <p:cNvSpPr>
              <a:spLocks noChangeShapeType="1"/>
            </p:cNvSpPr>
            <p:nvPr/>
          </p:nvSpPr>
          <p:spPr bwMode="auto">
            <a:xfrm>
              <a:off x="3243" y="1888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163" name="Line 12"/>
            <p:cNvSpPr>
              <a:spLocks noChangeShapeType="1"/>
            </p:cNvSpPr>
            <p:nvPr/>
          </p:nvSpPr>
          <p:spPr bwMode="auto">
            <a:xfrm flipV="1">
              <a:off x="1156" y="2840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164" name="Line 13"/>
            <p:cNvSpPr>
              <a:spLocks noChangeShapeType="1"/>
            </p:cNvSpPr>
            <p:nvPr/>
          </p:nvSpPr>
          <p:spPr bwMode="auto">
            <a:xfrm flipV="1">
              <a:off x="1973" y="2432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165" name="Line 14"/>
            <p:cNvSpPr>
              <a:spLocks noChangeShapeType="1"/>
            </p:cNvSpPr>
            <p:nvPr/>
          </p:nvSpPr>
          <p:spPr bwMode="auto">
            <a:xfrm flipV="1">
              <a:off x="2789" y="1979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166" name="Line 15"/>
            <p:cNvSpPr>
              <a:spLocks noChangeShapeType="1"/>
            </p:cNvSpPr>
            <p:nvPr/>
          </p:nvSpPr>
          <p:spPr bwMode="auto">
            <a:xfrm flipV="1">
              <a:off x="3606" y="152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167" name="Text Box 16"/>
            <p:cNvSpPr txBox="1">
              <a:spLocks noChangeArrowheads="1"/>
            </p:cNvSpPr>
            <p:nvPr/>
          </p:nvSpPr>
          <p:spPr bwMode="auto">
            <a:xfrm>
              <a:off x="805" y="3214"/>
              <a:ext cx="19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/>
                <a:t>Potential U 15 footballer</a:t>
              </a:r>
            </a:p>
          </p:txBody>
        </p:sp>
        <p:sp>
          <p:nvSpPr>
            <p:cNvPr id="6168" name="Text Box 17"/>
            <p:cNvSpPr txBox="1">
              <a:spLocks noChangeArrowheads="1"/>
            </p:cNvSpPr>
            <p:nvPr/>
          </p:nvSpPr>
          <p:spPr bwMode="auto">
            <a:xfrm>
              <a:off x="1562" y="2771"/>
              <a:ext cx="199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/>
                <a:t>Outstanding U 15 footballer</a:t>
              </a:r>
            </a:p>
            <a:p>
              <a:pPr>
                <a:spcBef>
                  <a:spcPct val="50000"/>
                </a:spcBef>
              </a:pPr>
              <a:endParaRPr lang="en-AU" dirty="0"/>
            </a:p>
          </p:txBody>
        </p:sp>
        <p:sp>
          <p:nvSpPr>
            <p:cNvPr id="6169" name="Text Box 18"/>
            <p:cNvSpPr txBox="1">
              <a:spLocks noChangeArrowheads="1"/>
            </p:cNvSpPr>
            <p:nvPr/>
          </p:nvSpPr>
          <p:spPr bwMode="auto">
            <a:xfrm>
              <a:off x="2415" y="2328"/>
              <a:ext cx="19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/>
                <a:t>Potential U 16 footballer</a:t>
              </a:r>
            </a:p>
          </p:txBody>
        </p:sp>
        <p:sp>
          <p:nvSpPr>
            <p:cNvPr id="6170" name="Text Box 19"/>
            <p:cNvSpPr txBox="1">
              <a:spLocks noChangeArrowheads="1"/>
            </p:cNvSpPr>
            <p:nvPr/>
          </p:nvSpPr>
          <p:spPr bwMode="auto">
            <a:xfrm>
              <a:off x="3219" y="1885"/>
              <a:ext cx="19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/>
                <a:t>Outstanding U 16 footballer</a:t>
              </a:r>
            </a:p>
          </p:txBody>
        </p:sp>
      </p:grp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0" y="1314450"/>
            <a:ext cx="91440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A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Taking your football to the next level</a:t>
            </a:r>
            <a:endParaRPr lang="en-A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A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2915816" y="4437112"/>
            <a:ext cx="2808288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Line 10"/>
          <p:cNvSpPr>
            <a:spLocks noChangeShapeType="1"/>
          </p:cNvSpPr>
          <p:nvPr/>
        </p:nvSpPr>
        <p:spPr bwMode="auto">
          <a:xfrm>
            <a:off x="5435600" y="3068638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152" name="Line 11"/>
          <p:cNvSpPr>
            <a:spLocks noChangeShapeType="1"/>
          </p:cNvSpPr>
          <p:nvPr/>
        </p:nvSpPr>
        <p:spPr bwMode="auto">
          <a:xfrm>
            <a:off x="6732588" y="2349500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153" name="Line 14"/>
          <p:cNvSpPr>
            <a:spLocks noChangeShapeType="1"/>
          </p:cNvSpPr>
          <p:nvPr/>
        </p:nvSpPr>
        <p:spPr bwMode="auto">
          <a:xfrm flipV="1">
            <a:off x="5942013" y="24939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AU"/>
          </a:p>
        </p:txBody>
      </p:sp>
      <p:sp>
        <p:nvSpPr>
          <p:cNvPr id="6154" name="Line 15"/>
          <p:cNvSpPr>
            <a:spLocks noChangeShapeType="1"/>
          </p:cNvSpPr>
          <p:nvPr/>
        </p:nvSpPr>
        <p:spPr bwMode="auto">
          <a:xfrm flipV="1">
            <a:off x="7308850" y="17732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AU"/>
          </a:p>
        </p:txBody>
      </p:sp>
      <p:sp>
        <p:nvSpPr>
          <p:cNvPr id="6155" name="Text Box 18"/>
          <p:cNvSpPr txBox="1">
            <a:spLocks noChangeArrowheads="1"/>
          </p:cNvSpPr>
          <p:nvPr/>
        </p:nvSpPr>
        <p:spPr bwMode="auto">
          <a:xfrm>
            <a:off x="5219700" y="3133725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Potential TAC footballer</a:t>
            </a:r>
          </a:p>
        </p:txBody>
      </p:sp>
      <p:sp>
        <p:nvSpPr>
          <p:cNvPr id="6156" name="Text Box 19"/>
          <p:cNvSpPr txBox="1">
            <a:spLocks noChangeArrowheads="1"/>
          </p:cNvSpPr>
          <p:nvPr/>
        </p:nvSpPr>
        <p:spPr bwMode="auto">
          <a:xfrm>
            <a:off x="6300788" y="2486025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/>
              <a:t>Outstanding TAC footballer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Process 12"/>
          <p:cNvSpPr/>
          <p:nvPr/>
        </p:nvSpPr>
        <p:spPr>
          <a:xfrm>
            <a:off x="1475656" y="620688"/>
            <a:ext cx="3960440" cy="504056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 dirty="0" smtClean="0"/>
          </a:p>
          <a:p>
            <a:pPr algn="ctr"/>
            <a:r>
              <a:rPr lang="en-AU" sz="1400" dirty="0" smtClean="0"/>
              <a:t>Northern Knights U/16 Max Richardson Squad Nov – April (42 Players)</a:t>
            </a:r>
          </a:p>
          <a:p>
            <a:pPr algn="ctr"/>
            <a:endParaRPr lang="en-AU" sz="1400" dirty="0"/>
          </a:p>
        </p:txBody>
      </p:sp>
      <p:sp>
        <p:nvSpPr>
          <p:cNvPr id="17" name="Flowchart: Process 16"/>
          <p:cNvSpPr/>
          <p:nvPr/>
        </p:nvSpPr>
        <p:spPr>
          <a:xfrm>
            <a:off x="1475656" y="1340768"/>
            <a:ext cx="3960440" cy="1584176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5 x U/16 Trial Matches</a:t>
            </a:r>
          </a:p>
          <a:p>
            <a:pPr algn="ctr"/>
            <a:r>
              <a:rPr lang="en-AU" sz="1400" dirty="0" smtClean="0"/>
              <a:t>Sat 15</a:t>
            </a:r>
            <a:r>
              <a:rPr lang="en-AU" sz="1400" baseline="30000" dirty="0" smtClean="0"/>
              <a:t>th</a:t>
            </a:r>
            <a:r>
              <a:rPr lang="en-AU" sz="1400" dirty="0" smtClean="0"/>
              <a:t> Feb Intraclub</a:t>
            </a:r>
          </a:p>
          <a:p>
            <a:pPr algn="ctr"/>
            <a:r>
              <a:rPr lang="en-AU" sz="1400" dirty="0" smtClean="0"/>
              <a:t>Sun 23</a:t>
            </a:r>
            <a:r>
              <a:rPr lang="en-AU" sz="1400" baseline="30000" dirty="0" smtClean="0"/>
              <a:t>rd</a:t>
            </a:r>
            <a:r>
              <a:rPr lang="en-AU" sz="1400" dirty="0" smtClean="0"/>
              <a:t> Feb v Calder</a:t>
            </a:r>
          </a:p>
          <a:p>
            <a:pPr algn="ctr"/>
            <a:r>
              <a:rPr lang="en-AU" sz="1400" dirty="0" smtClean="0"/>
              <a:t>Sun 2</a:t>
            </a:r>
            <a:r>
              <a:rPr lang="en-AU" sz="1400" baseline="30000" dirty="0" smtClean="0"/>
              <a:t>nd</a:t>
            </a:r>
            <a:r>
              <a:rPr lang="en-AU" sz="1400" dirty="0" smtClean="0"/>
              <a:t> Mar v Oakleigh</a:t>
            </a:r>
          </a:p>
          <a:p>
            <a:pPr algn="ctr"/>
            <a:r>
              <a:rPr lang="en-AU" sz="1400" dirty="0" smtClean="0"/>
              <a:t>Sun 16</a:t>
            </a:r>
            <a:r>
              <a:rPr lang="en-AU" sz="1400" baseline="30000" dirty="0" smtClean="0"/>
              <a:t>th</a:t>
            </a:r>
            <a:r>
              <a:rPr lang="en-AU" sz="1400" dirty="0" smtClean="0"/>
              <a:t> Mar v Western</a:t>
            </a:r>
          </a:p>
          <a:p>
            <a:pPr algn="ctr"/>
            <a:r>
              <a:rPr lang="en-AU" sz="1400" dirty="0" smtClean="0"/>
              <a:t>Sat 29</a:t>
            </a:r>
            <a:r>
              <a:rPr lang="en-AU" sz="1400" baseline="30000" dirty="0" smtClean="0"/>
              <a:t>th</a:t>
            </a:r>
            <a:r>
              <a:rPr lang="en-AU" sz="1400" dirty="0" smtClean="0"/>
              <a:t> Mar v Sandringham</a:t>
            </a:r>
          </a:p>
          <a:p>
            <a:pPr algn="ctr"/>
            <a:r>
              <a:rPr lang="en-AU" sz="1400" dirty="0" smtClean="0"/>
              <a:t>(42 Players) </a:t>
            </a:r>
            <a:endParaRPr lang="en-AU" sz="1400" dirty="0"/>
          </a:p>
        </p:txBody>
      </p:sp>
      <p:sp>
        <p:nvSpPr>
          <p:cNvPr id="83" name="TextBox 8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/>
              <a:t>Northern Knights Max Richardson Squad</a:t>
            </a:r>
            <a:endParaRPr lang="en-AU" sz="3600" dirty="0"/>
          </a:p>
        </p:txBody>
      </p:sp>
      <p:cxnSp>
        <p:nvCxnSpPr>
          <p:cNvPr id="51" name="Straight Arrow Connector 50"/>
          <p:cNvCxnSpPr>
            <a:stCxn id="13" idx="2"/>
            <a:endCxn id="17" idx="0"/>
          </p:cNvCxnSpPr>
          <p:nvPr/>
        </p:nvCxnSpPr>
        <p:spPr>
          <a:xfrm>
            <a:off x="3455876" y="1124744"/>
            <a:ext cx="0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lowchart: Process 68"/>
          <p:cNvSpPr/>
          <p:nvPr/>
        </p:nvSpPr>
        <p:spPr>
          <a:xfrm>
            <a:off x="1475656" y="3140968"/>
            <a:ext cx="3960440" cy="936104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2 x AFL Victoria Metro Championship Matches</a:t>
            </a:r>
          </a:p>
          <a:p>
            <a:pPr algn="ctr"/>
            <a:r>
              <a:rPr lang="en-AU" sz="1400" dirty="0" smtClean="0"/>
              <a:t>Tuesday 8</a:t>
            </a:r>
            <a:r>
              <a:rPr lang="en-AU" sz="1400" baseline="30000" dirty="0" smtClean="0"/>
              <a:t>th</a:t>
            </a:r>
            <a:r>
              <a:rPr lang="en-AU" sz="1400" dirty="0" smtClean="0"/>
              <a:t> April v Western</a:t>
            </a:r>
          </a:p>
          <a:p>
            <a:pPr algn="ctr"/>
            <a:r>
              <a:rPr lang="en-AU" sz="1400" dirty="0" smtClean="0"/>
              <a:t>Tuesday 15</a:t>
            </a:r>
            <a:r>
              <a:rPr lang="en-AU" sz="1400" baseline="30000" dirty="0" smtClean="0"/>
              <a:t>th</a:t>
            </a:r>
            <a:r>
              <a:rPr lang="en-AU" sz="1400" dirty="0" smtClean="0"/>
              <a:t> April v Sandringham </a:t>
            </a:r>
          </a:p>
          <a:p>
            <a:pPr algn="ctr"/>
            <a:r>
              <a:rPr lang="en-AU" sz="1400" dirty="0" smtClean="0"/>
              <a:t>(24 Players + 3 Emergencies)</a:t>
            </a:r>
            <a:endParaRPr lang="en-AU" sz="1400" dirty="0"/>
          </a:p>
        </p:txBody>
      </p:sp>
      <p:cxnSp>
        <p:nvCxnSpPr>
          <p:cNvPr id="70" name="Straight Arrow Connector 69"/>
          <p:cNvCxnSpPr>
            <a:stCxn id="17" idx="2"/>
            <a:endCxn id="69" idx="0"/>
          </p:cNvCxnSpPr>
          <p:nvPr/>
        </p:nvCxnSpPr>
        <p:spPr>
          <a:xfrm>
            <a:off x="3455876" y="2924944"/>
            <a:ext cx="0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lowchart: Process 80"/>
          <p:cNvSpPr/>
          <p:nvPr/>
        </p:nvSpPr>
        <p:spPr>
          <a:xfrm>
            <a:off x="1475656" y="4293096"/>
            <a:ext cx="1944216" cy="504056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Initial Vic Metro U/16 Squad</a:t>
            </a:r>
            <a:endParaRPr lang="en-AU" sz="1400" dirty="0"/>
          </a:p>
        </p:txBody>
      </p:sp>
      <p:sp>
        <p:nvSpPr>
          <p:cNvPr id="86" name="Flowchart: Process 85"/>
          <p:cNvSpPr/>
          <p:nvPr/>
        </p:nvSpPr>
        <p:spPr>
          <a:xfrm>
            <a:off x="5580112" y="3140968"/>
            <a:ext cx="2520280" cy="936104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Return to NFL/YJFL Football </a:t>
            </a:r>
            <a:endParaRPr lang="en-AU" sz="1400" dirty="0"/>
          </a:p>
        </p:txBody>
      </p:sp>
      <p:cxnSp>
        <p:nvCxnSpPr>
          <p:cNvPr id="97" name="Elbow Connector 96"/>
          <p:cNvCxnSpPr>
            <a:stCxn id="17" idx="3"/>
            <a:endCxn id="86" idx="0"/>
          </p:cNvCxnSpPr>
          <p:nvPr/>
        </p:nvCxnSpPr>
        <p:spPr>
          <a:xfrm>
            <a:off x="5436096" y="2132856"/>
            <a:ext cx="1404156" cy="1008112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Flowchart: Process 99"/>
          <p:cNvSpPr/>
          <p:nvPr/>
        </p:nvSpPr>
        <p:spPr>
          <a:xfrm>
            <a:off x="3635896" y="4293096"/>
            <a:ext cx="1800200" cy="504056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Return to NFL/YJFL Football </a:t>
            </a:r>
            <a:endParaRPr lang="en-AU" sz="1400" dirty="0"/>
          </a:p>
        </p:txBody>
      </p:sp>
      <p:cxnSp>
        <p:nvCxnSpPr>
          <p:cNvPr id="102" name="Straight Arrow Connector 101"/>
          <p:cNvCxnSpPr>
            <a:stCxn id="69" idx="2"/>
            <a:endCxn id="81" idx="0"/>
          </p:cNvCxnSpPr>
          <p:nvPr/>
        </p:nvCxnSpPr>
        <p:spPr>
          <a:xfrm flipH="1">
            <a:off x="2447764" y="4077072"/>
            <a:ext cx="1008112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69" idx="2"/>
            <a:endCxn id="100" idx="0"/>
          </p:cNvCxnSpPr>
          <p:nvPr/>
        </p:nvCxnSpPr>
        <p:spPr>
          <a:xfrm>
            <a:off x="3455876" y="4077072"/>
            <a:ext cx="1080120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lowchart: Process 107"/>
          <p:cNvSpPr/>
          <p:nvPr/>
        </p:nvSpPr>
        <p:spPr>
          <a:xfrm>
            <a:off x="5580112" y="4293096"/>
            <a:ext cx="2520280" cy="504056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Possible Invitation to Knights U/16 July Trial Matches </a:t>
            </a:r>
            <a:endParaRPr lang="en-AU" sz="1400" dirty="0"/>
          </a:p>
        </p:txBody>
      </p:sp>
      <p:cxnSp>
        <p:nvCxnSpPr>
          <p:cNvPr id="113" name="Straight Arrow Connector 112"/>
          <p:cNvCxnSpPr>
            <a:stCxn id="86" idx="2"/>
            <a:endCxn id="108" idx="0"/>
          </p:cNvCxnSpPr>
          <p:nvPr/>
        </p:nvCxnSpPr>
        <p:spPr>
          <a:xfrm>
            <a:off x="6840252" y="4077072"/>
            <a:ext cx="0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Flowchart: Process 115"/>
          <p:cNvSpPr/>
          <p:nvPr/>
        </p:nvSpPr>
        <p:spPr>
          <a:xfrm>
            <a:off x="1475656" y="5085184"/>
            <a:ext cx="1944216" cy="504056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Final Vic Metro Squad of 25 Players </a:t>
            </a:r>
            <a:endParaRPr lang="en-AU" sz="1400" dirty="0"/>
          </a:p>
        </p:txBody>
      </p:sp>
      <p:sp>
        <p:nvSpPr>
          <p:cNvPr id="117" name="Flowchart: Process 116"/>
          <p:cNvSpPr/>
          <p:nvPr/>
        </p:nvSpPr>
        <p:spPr>
          <a:xfrm>
            <a:off x="3635896" y="5085184"/>
            <a:ext cx="1800200" cy="1368152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Northern Knights U/16 Max Richardson Squad Aug – Sept          (?? Players)</a:t>
            </a:r>
          </a:p>
        </p:txBody>
      </p:sp>
      <p:cxnSp>
        <p:nvCxnSpPr>
          <p:cNvPr id="119" name="Straight Arrow Connector 118"/>
          <p:cNvCxnSpPr>
            <a:stCxn id="81" idx="2"/>
            <a:endCxn id="116" idx="0"/>
          </p:cNvCxnSpPr>
          <p:nvPr/>
        </p:nvCxnSpPr>
        <p:spPr>
          <a:xfrm>
            <a:off x="2447764" y="4797152"/>
            <a:ext cx="0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81" idx="3"/>
            <a:endCxn id="100" idx="1"/>
          </p:cNvCxnSpPr>
          <p:nvPr/>
        </p:nvCxnSpPr>
        <p:spPr>
          <a:xfrm>
            <a:off x="3419872" y="4545124"/>
            <a:ext cx="216024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100" idx="2"/>
            <a:endCxn id="117" idx="0"/>
          </p:cNvCxnSpPr>
          <p:nvPr/>
        </p:nvCxnSpPr>
        <p:spPr>
          <a:xfrm>
            <a:off x="4535996" y="4797152"/>
            <a:ext cx="0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Elbow Connector 130"/>
          <p:cNvCxnSpPr>
            <a:stCxn id="108" idx="2"/>
            <a:endCxn id="117" idx="3"/>
          </p:cNvCxnSpPr>
          <p:nvPr/>
        </p:nvCxnSpPr>
        <p:spPr>
          <a:xfrm rot="5400000">
            <a:off x="5652120" y="4581128"/>
            <a:ext cx="972108" cy="1404156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Flowchart: Process 132"/>
          <p:cNvSpPr/>
          <p:nvPr/>
        </p:nvSpPr>
        <p:spPr>
          <a:xfrm>
            <a:off x="1475656" y="5877272"/>
            <a:ext cx="1944216" cy="504056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Training Knights U/18 TAC Cup Squad</a:t>
            </a:r>
            <a:endParaRPr lang="en-AU" sz="1400" dirty="0"/>
          </a:p>
        </p:txBody>
      </p:sp>
      <p:cxnSp>
        <p:nvCxnSpPr>
          <p:cNvPr id="135" name="Straight Arrow Connector 134"/>
          <p:cNvCxnSpPr>
            <a:stCxn id="116" idx="2"/>
            <a:endCxn id="133" idx="0"/>
          </p:cNvCxnSpPr>
          <p:nvPr/>
        </p:nvCxnSpPr>
        <p:spPr>
          <a:xfrm>
            <a:off x="2447764" y="5589240"/>
            <a:ext cx="0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"CONTINUAL IMPROVEMENT"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mtClean="0"/>
              <a:t>INTRODUCE STAFF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AU" sz="2600" dirty="0" smtClean="0"/>
              <a:t>Frankie Raso – </a:t>
            </a:r>
            <a:r>
              <a:rPr lang="en-AU" sz="2600" b="1" dirty="0" smtClean="0"/>
              <a:t>Head Academy Coach</a:t>
            </a:r>
          </a:p>
          <a:p>
            <a:pPr eaLnBrk="1" hangingPunct="1">
              <a:lnSpc>
                <a:spcPct val="90000"/>
              </a:lnSpc>
              <a:defRPr/>
            </a:pPr>
            <a:endParaRPr lang="en-AU" sz="12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AU" sz="2600" dirty="0" smtClean="0"/>
              <a:t>Brett Potter – </a:t>
            </a:r>
            <a:r>
              <a:rPr lang="en-AU" sz="2600" b="1" dirty="0" smtClean="0"/>
              <a:t>Assistant Academy Coach</a:t>
            </a:r>
          </a:p>
          <a:p>
            <a:pPr eaLnBrk="1" hangingPunct="1">
              <a:lnSpc>
                <a:spcPct val="80000"/>
              </a:lnSpc>
              <a:defRPr/>
            </a:pPr>
            <a:endParaRPr lang="en-AU" sz="1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AU" sz="2600" dirty="0" smtClean="0"/>
              <a:t>Ben Bailey – </a:t>
            </a:r>
            <a:r>
              <a:rPr lang="en-AU" sz="2600" b="1" dirty="0" smtClean="0"/>
              <a:t>Head Coach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AU" sz="1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AU" sz="2600" dirty="0" smtClean="0"/>
              <a:t>Corey McCall – </a:t>
            </a:r>
            <a:r>
              <a:rPr lang="en-AU" sz="2600" b="1" dirty="0" smtClean="0"/>
              <a:t>Squad Coach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AU" sz="1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AU" sz="2600" dirty="0" smtClean="0"/>
              <a:t>Joel Steindl – </a:t>
            </a:r>
            <a:r>
              <a:rPr lang="en-AU" sz="2600" b="1" dirty="0" smtClean="0"/>
              <a:t>Squad Coach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AU" sz="1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AU" sz="2600" dirty="0" smtClean="0"/>
              <a:t>Paul </a:t>
            </a:r>
            <a:r>
              <a:rPr lang="en-AU" sz="2600" dirty="0" err="1" smtClean="0"/>
              <a:t>Sartori</a:t>
            </a:r>
            <a:r>
              <a:rPr lang="en-AU" sz="2600" dirty="0" smtClean="0"/>
              <a:t> – </a:t>
            </a:r>
            <a:r>
              <a:rPr lang="en-AU" sz="2600" b="1" dirty="0" smtClean="0"/>
              <a:t>Squad Coach/Fitness Advisor</a:t>
            </a:r>
          </a:p>
          <a:p>
            <a:pPr eaLnBrk="1" hangingPunct="1">
              <a:lnSpc>
                <a:spcPct val="80000"/>
              </a:lnSpc>
              <a:defRPr/>
            </a:pPr>
            <a:endParaRPr lang="en-AU" sz="12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AU" sz="2600" dirty="0" smtClean="0"/>
              <a:t>Daniel McCall – </a:t>
            </a:r>
            <a:r>
              <a:rPr lang="en-AU" sz="2600" b="1" dirty="0" smtClean="0"/>
              <a:t>Team Manager</a:t>
            </a:r>
          </a:p>
          <a:p>
            <a:pPr eaLnBrk="1" hangingPunct="1">
              <a:lnSpc>
                <a:spcPct val="80000"/>
              </a:lnSpc>
              <a:defRPr/>
            </a:pPr>
            <a:endParaRPr lang="en-AU" sz="12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AU" sz="2600" dirty="0" smtClean="0"/>
              <a:t>Matthew Oakley – </a:t>
            </a:r>
            <a:r>
              <a:rPr lang="en-AU" sz="2600" b="1" dirty="0" smtClean="0"/>
              <a:t>Sprint Technique Coach</a:t>
            </a:r>
          </a:p>
          <a:p>
            <a:pPr eaLnBrk="1" hangingPunct="1">
              <a:lnSpc>
                <a:spcPct val="80000"/>
              </a:lnSpc>
              <a:defRPr/>
            </a:pPr>
            <a:endParaRPr lang="en-AU" sz="26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AU" sz="26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AU" sz="26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AU" sz="26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AU" sz="2800" b="1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3779912" y="685144"/>
            <a:ext cx="1656184" cy="1015663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/>
              <a:t>Northern Knights Academy Coach</a:t>
            </a:r>
            <a:endParaRPr lang="en-AU" sz="1600" dirty="0"/>
          </a:p>
        </p:txBody>
      </p:sp>
      <p:sp>
        <p:nvSpPr>
          <p:cNvPr id="13" name="Flowchart: Process 12"/>
          <p:cNvSpPr/>
          <p:nvPr/>
        </p:nvSpPr>
        <p:spPr>
          <a:xfrm>
            <a:off x="1691680" y="685144"/>
            <a:ext cx="1656184" cy="1015664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 dirty="0" smtClean="0"/>
          </a:p>
          <a:p>
            <a:pPr algn="ctr"/>
            <a:r>
              <a:rPr lang="en-AU" sz="1400" dirty="0" smtClean="0"/>
              <a:t>Northern Knights Development Squads</a:t>
            </a:r>
          </a:p>
          <a:p>
            <a:pPr algn="ctr"/>
            <a:endParaRPr lang="en-AU" sz="1400" dirty="0"/>
          </a:p>
        </p:txBody>
      </p:sp>
      <p:sp>
        <p:nvSpPr>
          <p:cNvPr id="17" name="Flowchart: Process 16"/>
          <p:cNvSpPr/>
          <p:nvPr/>
        </p:nvSpPr>
        <p:spPr>
          <a:xfrm>
            <a:off x="323528" y="2060848"/>
            <a:ext cx="1008112" cy="1080120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U/14 Dev Squad</a:t>
            </a:r>
            <a:endParaRPr lang="en-AU" sz="1400" dirty="0"/>
          </a:p>
        </p:txBody>
      </p:sp>
      <p:sp>
        <p:nvSpPr>
          <p:cNvPr id="18" name="Flowchart: Process 17"/>
          <p:cNvSpPr/>
          <p:nvPr/>
        </p:nvSpPr>
        <p:spPr>
          <a:xfrm>
            <a:off x="1619672" y="2060848"/>
            <a:ext cx="1008112" cy="1080120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U/15 Keith Burns Squad</a:t>
            </a:r>
            <a:endParaRPr lang="en-AU" sz="1400" dirty="0"/>
          </a:p>
        </p:txBody>
      </p:sp>
      <p:sp>
        <p:nvSpPr>
          <p:cNvPr id="19" name="Flowchart: Process 18"/>
          <p:cNvSpPr/>
          <p:nvPr/>
        </p:nvSpPr>
        <p:spPr>
          <a:xfrm>
            <a:off x="2915816" y="2060848"/>
            <a:ext cx="1080120" cy="1080120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U/16 Max Richardson Squad</a:t>
            </a:r>
            <a:endParaRPr lang="en-AU" sz="1400" dirty="0"/>
          </a:p>
        </p:txBody>
      </p:sp>
      <p:cxnSp>
        <p:nvCxnSpPr>
          <p:cNvPr id="21" name="Straight Connector 20"/>
          <p:cNvCxnSpPr>
            <a:stCxn id="4" idx="1"/>
            <a:endCxn id="13" idx="3"/>
          </p:cNvCxnSpPr>
          <p:nvPr/>
        </p:nvCxnSpPr>
        <p:spPr>
          <a:xfrm flipH="1">
            <a:off x="3347864" y="1192976"/>
            <a:ext cx="432048" cy="0"/>
          </a:xfrm>
          <a:prstGeom prst="line">
            <a:avLst/>
          </a:prstGeom>
          <a:ln w="635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3" idx="2"/>
          </p:cNvCxnSpPr>
          <p:nvPr/>
        </p:nvCxnSpPr>
        <p:spPr>
          <a:xfrm rot="16200000" flipH="1">
            <a:off x="2793578" y="1427001"/>
            <a:ext cx="352488" cy="90010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3" idx="2"/>
          </p:cNvCxnSpPr>
          <p:nvPr/>
        </p:nvCxnSpPr>
        <p:spPr>
          <a:xfrm rot="5400000">
            <a:off x="2145507" y="1679031"/>
            <a:ext cx="352488" cy="39604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3" idx="2"/>
          </p:cNvCxnSpPr>
          <p:nvPr/>
        </p:nvCxnSpPr>
        <p:spPr>
          <a:xfrm rot="5400000">
            <a:off x="1497435" y="1030959"/>
            <a:ext cx="352488" cy="169218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3" idx="2"/>
            <a:endCxn id="19" idx="0"/>
          </p:cNvCxnSpPr>
          <p:nvPr/>
        </p:nvCxnSpPr>
        <p:spPr>
          <a:xfrm rot="16200000" flipH="1">
            <a:off x="2807804" y="1412776"/>
            <a:ext cx="360040" cy="936104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3" idx="2"/>
            <a:endCxn id="18" idx="0"/>
          </p:cNvCxnSpPr>
          <p:nvPr/>
        </p:nvCxnSpPr>
        <p:spPr>
          <a:xfrm rot="5400000">
            <a:off x="2141730" y="1682806"/>
            <a:ext cx="360040" cy="396044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3" idx="2"/>
            <a:endCxn id="17" idx="0"/>
          </p:cNvCxnSpPr>
          <p:nvPr/>
        </p:nvCxnSpPr>
        <p:spPr>
          <a:xfrm rot="5400000">
            <a:off x="1493658" y="1034734"/>
            <a:ext cx="360040" cy="1692188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4236" y="3284985"/>
            <a:ext cx="1585436" cy="13849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200" b="1" dirty="0" smtClean="0"/>
              <a:t>July - September</a:t>
            </a:r>
          </a:p>
          <a:p>
            <a:r>
              <a:rPr lang="en-AU" sz="1200" dirty="0" smtClean="0"/>
              <a:t>1 x Development Day</a:t>
            </a:r>
          </a:p>
          <a:p>
            <a:r>
              <a:rPr lang="en-AU" sz="1200" dirty="0" smtClean="0"/>
              <a:t>Fitness Testing</a:t>
            </a:r>
          </a:p>
          <a:p>
            <a:r>
              <a:rPr lang="en-AU" sz="1200" dirty="0" smtClean="0"/>
              <a:t>Diet &amp; Nutrition</a:t>
            </a:r>
          </a:p>
          <a:p>
            <a:r>
              <a:rPr lang="en-AU" sz="1200" dirty="0" smtClean="0"/>
              <a:t>Skills Coaching</a:t>
            </a:r>
          </a:p>
          <a:p>
            <a:r>
              <a:rPr lang="en-AU" sz="1200" dirty="0" smtClean="0"/>
              <a:t>2 x Trial Games</a:t>
            </a:r>
            <a:endParaRPr lang="en-AU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1691680" y="3284984"/>
            <a:ext cx="1944216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200" b="1" dirty="0" smtClean="0"/>
              <a:t>November - April</a:t>
            </a:r>
          </a:p>
          <a:p>
            <a:r>
              <a:rPr lang="en-AU" sz="1200" dirty="0" smtClean="0"/>
              <a:t>Train 2 days per week</a:t>
            </a:r>
          </a:p>
          <a:p>
            <a:r>
              <a:rPr lang="en-AU" sz="1200" dirty="0" smtClean="0"/>
              <a:t>Individual Develop/Group</a:t>
            </a:r>
          </a:p>
          <a:p>
            <a:r>
              <a:rPr lang="en-AU" sz="1200" dirty="0" smtClean="0"/>
              <a:t>Training</a:t>
            </a:r>
          </a:p>
          <a:p>
            <a:r>
              <a:rPr lang="en-AU" sz="1200" dirty="0" smtClean="0"/>
              <a:t>Fitness Testing</a:t>
            </a:r>
          </a:p>
          <a:p>
            <a:r>
              <a:rPr lang="en-AU" sz="1200" dirty="0" smtClean="0"/>
              <a:t>Development Day</a:t>
            </a:r>
            <a:endParaRPr lang="en-AU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3538267" y="3284984"/>
            <a:ext cx="1904689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November – April </a:t>
            </a:r>
          </a:p>
          <a:p>
            <a:r>
              <a:rPr lang="en-AU" sz="1200" dirty="0" smtClean="0"/>
              <a:t>Train 2 days per week</a:t>
            </a:r>
          </a:p>
          <a:p>
            <a:r>
              <a:rPr lang="en-AU" sz="1200" dirty="0" smtClean="0"/>
              <a:t>Individual Develop/Group</a:t>
            </a:r>
          </a:p>
          <a:p>
            <a:r>
              <a:rPr lang="en-AU" sz="1200" dirty="0" smtClean="0"/>
              <a:t>Training</a:t>
            </a:r>
          </a:p>
          <a:p>
            <a:r>
              <a:rPr lang="en-AU" sz="1200" dirty="0" smtClean="0"/>
              <a:t>Fitness Testing</a:t>
            </a:r>
          </a:p>
          <a:p>
            <a:r>
              <a:rPr lang="en-AU" sz="1200" dirty="0" smtClean="0"/>
              <a:t>2 Day Camp</a:t>
            </a:r>
            <a:endParaRPr lang="en-AU" sz="1200" dirty="0"/>
          </a:p>
        </p:txBody>
      </p:sp>
      <p:cxnSp>
        <p:nvCxnSpPr>
          <p:cNvPr id="50" name="Straight Connector 49"/>
          <p:cNvCxnSpPr>
            <a:stCxn id="17" idx="2"/>
            <a:endCxn id="46" idx="0"/>
          </p:cNvCxnSpPr>
          <p:nvPr/>
        </p:nvCxnSpPr>
        <p:spPr>
          <a:xfrm flipH="1">
            <a:off x="826954" y="3140968"/>
            <a:ext cx="630" cy="14401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8" idx="2"/>
            <a:endCxn id="47" idx="0"/>
          </p:cNvCxnSpPr>
          <p:nvPr/>
        </p:nvCxnSpPr>
        <p:spPr>
          <a:xfrm>
            <a:off x="2123728" y="3140968"/>
            <a:ext cx="540060" cy="1440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9" idx="2"/>
            <a:endCxn id="48" idx="0"/>
          </p:cNvCxnSpPr>
          <p:nvPr/>
        </p:nvCxnSpPr>
        <p:spPr>
          <a:xfrm>
            <a:off x="3455876" y="3140968"/>
            <a:ext cx="1034736" cy="1440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508104" y="4005064"/>
            <a:ext cx="3558410" cy="264687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 dirty="0" smtClean="0"/>
              <a:t>Focus Areas</a:t>
            </a:r>
          </a:p>
          <a:p>
            <a:pPr>
              <a:buFont typeface="Arial" pitchFamily="34" charset="0"/>
              <a:buChar char="•"/>
            </a:pPr>
            <a:r>
              <a:rPr lang="en-AU" sz="1300" dirty="0" smtClean="0"/>
              <a:t> 1 on 1 Contested Footy</a:t>
            </a:r>
          </a:p>
          <a:p>
            <a:pPr>
              <a:buFont typeface="Arial" pitchFamily="34" charset="0"/>
              <a:buChar char="•"/>
            </a:pPr>
            <a:r>
              <a:rPr lang="en-AU" sz="1300" dirty="0"/>
              <a:t> </a:t>
            </a:r>
            <a:r>
              <a:rPr lang="en-AU" sz="1300" dirty="0" smtClean="0"/>
              <a:t>Kicking/Disposal Skills</a:t>
            </a:r>
          </a:p>
          <a:p>
            <a:pPr>
              <a:buFont typeface="Arial" pitchFamily="34" charset="0"/>
              <a:buChar char="•"/>
            </a:pPr>
            <a:r>
              <a:rPr lang="en-AU" sz="1300" dirty="0" smtClean="0"/>
              <a:t> Talls – Marking &amp; Ruckwork</a:t>
            </a:r>
          </a:p>
          <a:p>
            <a:pPr>
              <a:buFont typeface="Arial" pitchFamily="34" charset="0"/>
              <a:buChar char="•"/>
            </a:pPr>
            <a:r>
              <a:rPr lang="en-AU" sz="1300" dirty="0" smtClean="0"/>
              <a:t>Ground Level Skills</a:t>
            </a:r>
          </a:p>
          <a:p>
            <a:pPr>
              <a:buFont typeface="Arial" pitchFamily="34" charset="0"/>
              <a:buChar char="•"/>
            </a:pPr>
            <a:r>
              <a:rPr lang="en-AU" sz="1300" dirty="0" smtClean="0"/>
              <a:t>Run &amp; Spread/Defensive Transition</a:t>
            </a:r>
          </a:p>
          <a:p>
            <a:pPr>
              <a:buFont typeface="Arial" pitchFamily="34" charset="0"/>
              <a:buChar char="•"/>
            </a:pPr>
            <a:r>
              <a:rPr lang="en-AU" sz="1300" dirty="0" smtClean="0"/>
              <a:t>Running Patterns &amp; Ball Movement</a:t>
            </a:r>
          </a:p>
          <a:p>
            <a:pPr>
              <a:buFont typeface="Arial" pitchFamily="34" charset="0"/>
              <a:buChar char="•"/>
            </a:pPr>
            <a:r>
              <a:rPr lang="en-AU" sz="1300" dirty="0" smtClean="0"/>
              <a:t>Defensive Pressure: Tackling, Spoils, 1%ers </a:t>
            </a:r>
          </a:p>
          <a:p>
            <a:pPr>
              <a:buFont typeface="Arial" pitchFamily="34" charset="0"/>
              <a:buChar char="•"/>
            </a:pPr>
            <a:r>
              <a:rPr lang="en-AU" sz="1300" dirty="0"/>
              <a:t> </a:t>
            </a:r>
            <a:r>
              <a:rPr lang="en-AU" sz="1300" dirty="0" smtClean="0"/>
              <a:t>Conditioning: Speed, Agility &amp; Endurance </a:t>
            </a:r>
          </a:p>
          <a:p>
            <a:pPr>
              <a:buFont typeface="Arial" pitchFamily="34" charset="0"/>
              <a:buChar char="•"/>
            </a:pPr>
            <a:r>
              <a:rPr lang="en-AU" sz="1300" dirty="0" smtClean="0"/>
              <a:t>Game Style – Knights Brand of Footy, Structures &amp; Terminology </a:t>
            </a:r>
          </a:p>
          <a:p>
            <a:endParaRPr lang="en-AU" dirty="0"/>
          </a:p>
        </p:txBody>
      </p:sp>
      <p:sp>
        <p:nvSpPr>
          <p:cNvPr id="83" name="TextBox 82"/>
          <p:cNvSpPr txBox="1"/>
          <p:nvPr/>
        </p:nvSpPr>
        <p:spPr>
          <a:xfrm>
            <a:off x="0" y="0"/>
            <a:ext cx="8055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/>
              <a:t>Northern Knights Region Academy</a:t>
            </a:r>
            <a:endParaRPr lang="en-AU" sz="4000" dirty="0"/>
          </a:p>
        </p:txBody>
      </p:sp>
      <p:sp>
        <p:nvSpPr>
          <p:cNvPr id="87" name="Flowchart: Process 86"/>
          <p:cNvSpPr/>
          <p:nvPr/>
        </p:nvSpPr>
        <p:spPr>
          <a:xfrm>
            <a:off x="7380312" y="1772816"/>
            <a:ext cx="1440160" cy="504056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 smtClean="0"/>
          </a:p>
          <a:p>
            <a:pPr algn="ctr"/>
            <a:endParaRPr lang="en-AU" sz="1400" dirty="0" smtClean="0"/>
          </a:p>
          <a:p>
            <a:pPr algn="ctr"/>
            <a:r>
              <a:rPr lang="en-AU" sz="1100" dirty="0" smtClean="0"/>
              <a:t>TAC Cup Development Squads</a:t>
            </a:r>
          </a:p>
          <a:p>
            <a:pPr algn="ctr"/>
            <a:endParaRPr lang="en-AU" sz="1400" dirty="0" smtClean="0"/>
          </a:p>
          <a:p>
            <a:pPr algn="ctr"/>
            <a:endParaRPr lang="en-AU" dirty="0"/>
          </a:p>
        </p:txBody>
      </p:sp>
      <p:sp>
        <p:nvSpPr>
          <p:cNvPr id="88" name="Flowchart: Process 87"/>
          <p:cNvSpPr/>
          <p:nvPr/>
        </p:nvSpPr>
        <p:spPr>
          <a:xfrm>
            <a:off x="7380312" y="980728"/>
            <a:ext cx="1440160" cy="504056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 smtClean="0"/>
          </a:p>
          <a:p>
            <a:pPr algn="ctr"/>
            <a:endParaRPr lang="en-AU" sz="1400" dirty="0" smtClean="0"/>
          </a:p>
          <a:p>
            <a:pPr algn="ctr"/>
            <a:r>
              <a:rPr lang="en-AU" sz="1400" dirty="0" smtClean="0"/>
              <a:t>NFL/YJFL</a:t>
            </a:r>
          </a:p>
          <a:p>
            <a:pPr algn="ctr"/>
            <a:endParaRPr lang="en-AU" sz="1400" dirty="0" smtClean="0"/>
          </a:p>
          <a:p>
            <a:pPr algn="ctr"/>
            <a:endParaRPr lang="en-AU" dirty="0"/>
          </a:p>
        </p:txBody>
      </p:sp>
      <p:sp>
        <p:nvSpPr>
          <p:cNvPr id="89" name="Flowchart: Process 88"/>
          <p:cNvSpPr/>
          <p:nvPr/>
        </p:nvSpPr>
        <p:spPr>
          <a:xfrm>
            <a:off x="7380312" y="2564904"/>
            <a:ext cx="1440160" cy="504056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 smtClean="0"/>
          </a:p>
          <a:p>
            <a:pPr algn="ctr"/>
            <a:endParaRPr lang="en-AU" sz="1400" dirty="0" smtClean="0"/>
          </a:p>
          <a:p>
            <a:pPr algn="ctr"/>
            <a:r>
              <a:rPr lang="en-AU" sz="1400" dirty="0" smtClean="0"/>
              <a:t>TAC Cup U/18 Squad</a:t>
            </a:r>
          </a:p>
          <a:p>
            <a:pPr algn="ctr"/>
            <a:endParaRPr lang="en-AU" sz="1400" dirty="0" smtClean="0"/>
          </a:p>
          <a:p>
            <a:pPr algn="ctr"/>
            <a:endParaRPr lang="en-AU" dirty="0"/>
          </a:p>
        </p:txBody>
      </p:sp>
      <p:sp>
        <p:nvSpPr>
          <p:cNvPr id="90" name="Flowchart: Process 89"/>
          <p:cNvSpPr/>
          <p:nvPr/>
        </p:nvSpPr>
        <p:spPr>
          <a:xfrm>
            <a:off x="7380312" y="3356992"/>
            <a:ext cx="1440160" cy="504056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 smtClean="0"/>
          </a:p>
          <a:p>
            <a:pPr algn="ctr"/>
            <a:endParaRPr lang="en-AU" sz="1400" dirty="0" smtClean="0"/>
          </a:p>
          <a:p>
            <a:pPr algn="ctr"/>
            <a:r>
              <a:rPr lang="en-AU" sz="1400" dirty="0" smtClean="0"/>
              <a:t>AFL/VFL/Local Footy</a:t>
            </a:r>
          </a:p>
          <a:p>
            <a:pPr algn="ctr"/>
            <a:endParaRPr lang="en-AU" sz="1400" dirty="0" smtClean="0"/>
          </a:p>
          <a:p>
            <a:pPr algn="ctr"/>
            <a:endParaRPr lang="en-AU" dirty="0"/>
          </a:p>
        </p:txBody>
      </p:sp>
      <p:cxnSp>
        <p:nvCxnSpPr>
          <p:cNvPr id="91" name="Straight Arrow Connector 90"/>
          <p:cNvCxnSpPr>
            <a:stCxn id="88" idx="2"/>
            <a:endCxn id="87" idx="0"/>
          </p:cNvCxnSpPr>
          <p:nvPr/>
        </p:nvCxnSpPr>
        <p:spPr>
          <a:xfrm>
            <a:off x="8100392" y="148478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87" idx="2"/>
            <a:endCxn id="89" idx="0"/>
          </p:cNvCxnSpPr>
          <p:nvPr/>
        </p:nvCxnSpPr>
        <p:spPr>
          <a:xfrm>
            <a:off x="8100392" y="227687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89" idx="2"/>
            <a:endCxn id="90" idx="0"/>
          </p:cNvCxnSpPr>
          <p:nvPr/>
        </p:nvCxnSpPr>
        <p:spPr>
          <a:xfrm>
            <a:off x="8100392" y="30689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7596336" y="620688"/>
            <a:ext cx="9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Pathway</a:t>
            </a:r>
            <a:endParaRPr lang="en-AU" dirty="0"/>
          </a:p>
        </p:txBody>
      </p:sp>
      <p:sp>
        <p:nvSpPr>
          <p:cNvPr id="95" name="Rectangle 94"/>
          <p:cNvSpPr/>
          <p:nvPr/>
        </p:nvSpPr>
        <p:spPr>
          <a:xfrm>
            <a:off x="7236296" y="692696"/>
            <a:ext cx="1800200" cy="3240360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2396</TotalTime>
  <Words>905</Words>
  <Application>Microsoft Office PowerPoint</Application>
  <PresentationFormat>On-screen Show (4:3)</PresentationFormat>
  <Paragraphs>210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Digital Dots</vt:lpstr>
      <vt:lpstr>NORTHERN KNIGHTS FOOTBALL CLUB</vt:lpstr>
      <vt:lpstr>WELCOME TO PARENTS, PLAYERS &amp; STAFF</vt:lpstr>
      <vt:lpstr>CONGRATULATIONS TO ALL PLAYERS INVITED TO THE MAX RICHARDSON SQUAD</vt:lpstr>
      <vt:lpstr>OVERVIEW OF THE NORTHERN KNIGHTS  TALENTED PLAYER PATHWAY</vt:lpstr>
      <vt:lpstr>KEY OBJECTIVES AND AIMS</vt:lpstr>
      <vt:lpstr>Slide 6</vt:lpstr>
      <vt:lpstr>Slide 7</vt:lpstr>
      <vt:lpstr>INTRODUCE STAFF</vt:lpstr>
      <vt:lpstr>Slide 9</vt:lpstr>
      <vt:lpstr>REGION ACADEMY AND COACHING CURRICULUM</vt:lpstr>
      <vt:lpstr>NORTHERN KNIGHTS CLUB CORE VALUES</vt:lpstr>
      <vt:lpstr>Components of Physical Fitness</vt:lpstr>
      <vt:lpstr>TAC U/18 Fitness Benchmarks</vt:lpstr>
      <vt:lpstr>OTHER IMPORTANT ISSUES</vt:lpstr>
      <vt:lpstr>Thank you for your attendance</vt:lpstr>
    </vt:vector>
  </TitlesOfParts>
  <Company>Northern Knights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NORTHERN KNIGHTS FOOTBALL CLUB</dc:title>
  <dc:creator>Northern Knights</dc:creator>
  <cp:lastModifiedBy>AFL User</cp:lastModifiedBy>
  <cp:revision>89</cp:revision>
  <dcterms:created xsi:type="dcterms:W3CDTF">2006-10-30T00:06:22Z</dcterms:created>
  <dcterms:modified xsi:type="dcterms:W3CDTF">2013-11-20T00:47:28Z</dcterms:modified>
</cp:coreProperties>
</file>