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217" autoAdjust="0"/>
    <p:restoredTop sz="94660"/>
  </p:normalViewPr>
  <p:slideViewPr>
    <p:cSldViewPr>
      <p:cViewPr>
        <p:scale>
          <a:sx n="125" d="100"/>
          <a:sy n="125" d="100"/>
        </p:scale>
        <p:origin x="-370" y="13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559223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101437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553676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171557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360319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1524438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417753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396086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3219581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894882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8582CA-0CBC-4C5B-A194-767CC2DD55B8}" type="datetimeFigureOut">
              <a:rPr lang="en-AU" smtClean="0"/>
              <a:t>7/03/2017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87EB043A-286B-44F6-A949-EEDC3F6A4E92}" type="slidenum">
              <a:rPr lang="en-AU" smtClean="0"/>
              <a:t>‹#›</a:t>
            </a:fld>
            <a:endParaRPr lang="en-AU" dirty="0"/>
          </a:p>
        </p:txBody>
      </p:sp>
    </p:spTree>
    <p:extLst>
      <p:ext uri="{BB962C8B-B14F-4D97-AF65-F5344CB8AC3E}">
        <p14:creationId xmlns:p14="http://schemas.microsoft.com/office/powerpoint/2010/main" val="327464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8582CA-0CBC-4C5B-A194-767CC2DD55B8}" type="datetimeFigureOut">
              <a:rPr lang="en-AU" smtClean="0"/>
              <a:t>7/03/2017</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B043A-286B-44F6-A949-EEDC3F6A4E92}" type="slidenum">
              <a:rPr lang="en-AU" smtClean="0"/>
              <a:t>‹#›</a:t>
            </a:fld>
            <a:endParaRPr lang="en-AU" dirty="0"/>
          </a:p>
        </p:txBody>
      </p:sp>
    </p:spTree>
    <p:extLst>
      <p:ext uri="{BB962C8B-B14F-4D97-AF65-F5344CB8AC3E}">
        <p14:creationId xmlns:p14="http://schemas.microsoft.com/office/powerpoint/2010/main" val="3167515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41758981"/>
              </p:ext>
            </p:extLst>
          </p:nvPr>
        </p:nvGraphicFramePr>
        <p:xfrm>
          <a:off x="357710" y="97079"/>
          <a:ext cx="8459878" cy="6715102"/>
        </p:xfrm>
        <a:graphic>
          <a:graphicData uri="http://schemas.openxmlformats.org/drawingml/2006/table">
            <a:tbl>
              <a:tblPr firstRow="1" bandRow="1">
                <a:tableStyleId>{5C22544A-7EE6-4342-B048-85BDC9FD1C3A}</a:tableStyleId>
              </a:tblPr>
              <a:tblGrid>
                <a:gridCol w="8459878"/>
              </a:tblGrid>
              <a:tr h="302407">
                <a:tc>
                  <a:txBody>
                    <a:bodyPr/>
                    <a:lstStyle/>
                    <a:p>
                      <a:endParaRPr lang="en-US" sz="1200" dirty="0">
                        <a:solidFill>
                          <a:srgbClr val="1F497D"/>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286215">
                <a:tc>
                  <a:txBody>
                    <a:bodyPr/>
                    <a:lstStyle/>
                    <a:p>
                      <a:r>
                        <a:rPr lang="en-US" sz="1200" b="1" dirty="0" smtClean="0"/>
                        <a:t>Waramanga</a:t>
                      </a:r>
                      <a:r>
                        <a:rPr lang="en-US" sz="1200" b="1" baseline="0" dirty="0" smtClean="0"/>
                        <a:t> Playing Fields  </a:t>
                      </a:r>
                      <a:r>
                        <a:rPr lang="en-US" sz="1200" baseline="0" dirty="0" smtClean="0"/>
                        <a:t>Small sided Fields for U8 and U9s (7 Players v 7 Players) for 2017 Season</a:t>
                      </a:r>
                      <a:endParaRPr lang="en-US" sz="1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r h="232551">
                <a:tc>
                  <a:txBody>
                    <a:bodyPr/>
                    <a:lstStyle/>
                    <a:p>
                      <a:endParaRPr lang="en-US" sz="1200" dirty="0" smtClean="0"/>
                    </a:p>
                    <a:p>
                      <a:endParaRPr lang="en-US" sz="1200" dirty="0" smtClean="0"/>
                    </a:p>
                    <a:p>
                      <a:endParaRPr lang="en-US" sz="1200" dirty="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r>
            </a:tbl>
          </a:graphicData>
        </a:graphic>
      </p:graphicFrame>
      <p:pic>
        <p:nvPicPr>
          <p:cNvPr id="3" name="Picture 2" descr="Slide1.jpg"/>
          <p:cNvPicPr>
            <a:picLocks noChangeAspect="1"/>
          </p:cNvPicPr>
          <p:nvPr/>
        </p:nvPicPr>
        <p:blipFill>
          <a:blip r:embed="rId2">
            <a:extLst>
              <a:ext uri="{BEBA8EAE-BF5A-486C-A8C5-ECC9F3942E4B}">
                <a14:imgProps xmlns:a14="http://schemas.microsoft.com/office/drawing/2010/main">
                  <a14:imgLayer r:embed="rId3">
                    <a14:imgEffect>
                      <a14:brightnessContrast bright="48000"/>
                    </a14:imgEffect>
                  </a14:imgLayer>
                </a14:imgProps>
              </a:ext>
              <a:ext uri="{28A0092B-C50C-407E-A947-70E740481C1C}">
                <a14:useLocalDpi xmlns:a14="http://schemas.microsoft.com/office/drawing/2010/main" val="0"/>
              </a:ext>
            </a:extLst>
          </a:blip>
          <a:stretch>
            <a:fillRect/>
          </a:stretch>
        </p:blipFill>
        <p:spPr>
          <a:xfrm>
            <a:off x="623757" y="764169"/>
            <a:ext cx="8078695" cy="6059022"/>
          </a:xfrm>
          <a:prstGeom prst="rect">
            <a:avLst/>
          </a:prstGeom>
        </p:spPr>
      </p:pic>
      <p:sp>
        <p:nvSpPr>
          <p:cNvPr id="34" name="TextBox 33"/>
          <p:cNvSpPr txBox="1"/>
          <p:nvPr/>
        </p:nvSpPr>
        <p:spPr>
          <a:xfrm>
            <a:off x="438848" y="919086"/>
            <a:ext cx="3773112" cy="5447645"/>
          </a:xfrm>
          <a:prstGeom prst="rect">
            <a:avLst/>
          </a:prstGeom>
          <a:noFill/>
        </p:spPr>
        <p:txBody>
          <a:bodyPr wrap="square" lIns="0" tIns="0" rIns="0" bIns="0" rtlCol="0">
            <a:spAutoFit/>
          </a:bodyPr>
          <a:lstStyle/>
          <a:p>
            <a:r>
              <a:rPr lang="en-AU" sz="1000" b="1" dirty="0" smtClean="0"/>
              <a:t>Used by all U8 and U9 teams.</a:t>
            </a:r>
            <a:endParaRPr lang="en-AU" sz="1000" dirty="0"/>
          </a:p>
          <a:p>
            <a:endParaRPr lang="en-AU" sz="1000" dirty="0"/>
          </a:p>
          <a:p>
            <a:r>
              <a:rPr lang="en-AU" sz="1000" dirty="0" smtClean="0"/>
              <a:t>Fields for 2017 will use the space between the Penalty box and half way of each of the Full Fields 101, 102, 103 and 104 and may include one dedicated field as shown on the U8/9 Field map.</a:t>
            </a:r>
          </a:p>
          <a:p>
            <a:r>
              <a:rPr lang="en-AU" sz="1000" dirty="0" smtClean="0"/>
              <a:t>These Fields take advantage of existing markings to define the Touchlines.</a:t>
            </a:r>
          </a:p>
          <a:p>
            <a:endParaRPr lang="en-AU" sz="1000" dirty="0"/>
          </a:p>
          <a:p>
            <a:pPr algn="ctr"/>
            <a:r>
              <a:rPr lang="en-AU" sz="1200" b="1" dirty="0" smtClean="0"/>
              <a:t>There will </a:t>
            </a:r>
            <a:r>
              <a:rPr lang="en-AU" sz="1200" b="1" dirty="0" smtClean="0"/>
              <a:t>only be </a:t>
            </a:r>
            <a:r>
              <a:rPr lang="en-AU" sz="1200" b="1" dirty="0"/>
              <a:t>s</a:t>
            </a:r>
            <a:r>
              <a:rPr lang="en-AU" sz="1200" b="1" dirty="0" smtClean="0"/>
              <a:t>pace between </a:t>
            </a:r>
            <a:r>
              <a:rPr lang="en-AU" sz="1200" b="1" dirty="0" smtClean="0"/>
              <a:t>fields at </a:t>
            </a:r>
            <a:r>
              <a:rPr lang="en-AU" sz="1200" b="1" dirty="0" smtClean="0"/>
              <a:t>for Home and Away Teams, their Coaches and Managers</a:t>
            </a:r>
            <a:endParaRPr lang="en-AU" sz="1200" b="1" dirty="0" smtClean="0"/>
          </a:p>
          <a:p>
            <a:endParaRPr lang="en-AU" sz="1000" dirty="0"/>
          </a:p>
          <a:p>
            <a:r>
              <a:rPr lang="en-AU" sz="1000" dirty="0" smtClean="0"/>
              <a:t>All fields will use </a:t>
            </a:r>
            <a:r>
              <a:rPr lang="en-AU" sz="1000" dirty="0" smtClean="0"/>
              <a:t>the Under 10/11 touchline (typically Black) and the Penalty Box (white) for the touchlines.</a:t>
            </a:r>
            <a:endParaRPr lang="en-AU" sz="1000" dirty="0" smtClean="0"/>
          </a:p>
          <a:p>
            <a:endParaRPr lang="en-AU" sz="1000" dirty="0" smtClean="0"/>
          </a:p>
          <a:p>
            <a:r>
              <a:rPr lang="en-AU" sz="1000" dirty="0" smtClean="0"/>
              <a:t>If there is no match scheduled on the adjacent field then teams and spectators may use the </a:t>
            </a:r>
            <a:r>
              <a:rPr lang="en-AU" sz="1000" dirty="0" smtClean="0"/>
              <a:t>space between fields.</a:t>
            </a:r>
            <a:endParaRPr lang="en-AU" sz="1000" dirty="0"/>
          </a:p>
          <a:p>
            <a:endParaRPr lang="en-AU" sz="1000" dirty="0" smtClean="0"/>
          </a:p>
          <a:p>
            <a:r>
              <a:rPr lang="en-AU" sz="1000" dirty="0" smtClean="0"/>
              <a:t>Fields are: J1A, J1B, J2A, J2B, J3A, J3B, J4A, J4B and J5</a:t>
            </a:r>
          </a:p>
          <a:p>
            <a:endParaRPr lang="en-AU" sz="1000" dirty="0" smtClean="0"/>
          </a:p>
          <a:p>
            <a:r>
              <a:rPr lang="en-AU" sz="1000" b="1" dirty="0" smtClean="0"/>
              <a:t>Notes to help set up:</a:t>
            </a:r>
          </a:p>
          <a:p>
            <a:endParaRPr lang="en-AU" sz="1000" b="1" dirty="0"/>
          </a:p>
          <a:p>
            <a:pPr marL="171450" indent="-171450">
              <a:buFont typeface="Arial" panose="020B0604020202020204" pitchFamily="34" charset="0"/>
              <a:buChar char="•"/>
            </a:pPr>
            <a:r>
              <a:rPr lang="en-AU" sz="1000" dirty="0" smtClean="0"/>
              <a:t>Use the PVC plumbing pipe Goals.  No nets.</a:t>
            </a:r>
          </a:p>
          <a:p>
            <a:pPr marL="171450" indent="-171450">
              <a:buFont typeface="Arial" panose="020B0604020202020204" pitchFamily="34" charset="0"/>
              <a:buChar char="•"/>
            </a:pPr>
            <a:endParaRPr lang="en-AU" sz="1000" dirty="0" smtClean="0"/>
          </a:p>
          <a:p>
            <a:pPr marL="171450" indent="-171450">
              <a:buFont typeface="Arial" panose="020B0604020202020204" pitchFamily="34" charset="0"/>
              <a:buChar char="•"/>
            </a:pPr>
            <a:r>
              <a:rPr lang="en-AU" sz="1000" dirty="0" smtClean="0"/>
              <a:t>The Goal Line aligns with the edge of the Penalty </a:t>
            </a:r>
            <a:r>
              <a:rPr lang="en-AU" sz="1000" dirty="0"/>
              <a:t>B</a:t>
            </a:r>
            <a:r>
              <a:rPr lang="en-AU" sz="1000" dirty="0" smtClean="0"/>
              <a:t>ox. </a:t>
            </a:r>
          </a:p>
          <a:p>
            <a:pPr marL="171450" indent="-171450">
              <a:buFont typeface="Arial" panose="020B0604020202020204" pitchFamily="34" charset="0"/>
              <a:buChar char="•"/>
            </a:pPr>
            <a:r>
              <a:rPr lang="en-AU" sz="1000" dirty="0" smtClean="0"/>
              <a:t>Define the whole Goal Line with your cones except between the goal posts</a:t>
            </a:r>
          </a:p>
          <a:p>
            <a:pPr marL="171450" indent="-171450">
              <a:buFont typeface="Arial" panose="020B0604020202020204" pitchFamily="34" charset="0"/>
              <a:buChar char="•"/>
            </a:pPr>
            <a:endParaRPr lang="en-AU" sz="1000" dirty="0" smtClean="0"/>
          </a:p>
          <a:p>
            <a:pPr marL="171450" indent="-171450">
              <a:buFont typeface="Arial" panose="020B0604020202020204" pitchFamily="34" charset="0"/>
              <a:buChar char="•"/>
            </a:pPr>
            <a:r>
              <a:rPr lang="en-AU" sz="1000" dirty="0" smtClean="0"/>
              <a:t>Place the Goals so they are </a:t>
            </a:r>
            <a:r>
              <a:rPr lang="en-AU" sz="1000" b="1" dirty="0" smtClean="0"/>
              <a:t>equal distance</a:t>
            </a:r>
            <a:r>
              <a:rPr lang="en-AU" sz="1000" dirty="0" smtClean="0"/>
              <a:t> from the corners on the Goal Line</a:t>
            </a:r>
          </a:p>
          <a:p>
            <a:pPr marL="171450" indent="-171450">
              <a:buFont typeface="Arial" panose="020B0604020202020204" pitchFamily="34" charset="0"/>
              <a:buChar char="•"/>
            </a:pPr>
            <a:endParaRPr lang="en-AU" sz="1000" dirty="0" smtClean="0"/>
          </a:p>
          <a:p>
            <a:pPr marL="171450" indent="-171450">
              <a:buFont typeface="Arial" panose="020B0604020202020204" pitchFamily="34" charset="0"/>
              <a:buChar char="•"/>
            </a:pPr>
            <a:r>
              <a:rPr lang="en-AU" sz="1000" dirty="0" smtClean="0"/>
              <a:t>Place the Flags on each corner.</a:t>
            </a:r>
          </a:p>
          <a:p>
            <a:pPr marL="171450" indent="-171450">
              <a:buFont typeface="Arial" panose="020B0604020202020204" pitchFamily="34" charset="0"/>
              <a:buChar char="•"/>
            </a:pPr>
            <a:endParaRPr lang="en-AU" sz="1000" dirty="0" smtClean="0"/>
          </a:p>
          <a:p>
            <a:pPr marL="171450" indent="-171450">
              <a:buFont typeface="Arial" panose="020B0604020202020204" pitchFamily="34" charset="0"/>
              <a:buChar char="•"/>
            </a:pPr>
            <a:r>
              <a:rPr lang="en-AU" sz="1000" dirty="0" smtClean="0"/>
              <a:t>Each Team has the responsibility to clear the field of one Goal and their cones if there is no need to leave the field for following U8/9 Games.</a:t>
            </a:r>
          </a:p>
        </p:txBody>
      </p:sp>
      <p:grpSp>
        <p:nvGrpSpPr>
          <p:cNvPr id="30" name="Group 29"/>
          <p:cNvGrpSpPr/>
          <p:nvPr/>
        </p:nvGrpSpPr>
        <p:grpSpPr>
          <a:xfrm>
            <a:off x="4633349" y="1857573"/>
            <a:ext cx="2702069" cy="3911508"/>
            <a:chOff x="565770" y="1819684"/>
            <a:chExt cx="2855278" cy="3911508"/>
          </a:xfrm>
        </p:grpSpPr>
        <p:sp>
          <p:nvSpPr>
            <p:cNvPr id="4" name="Rectangle 3"/>
            <p:cNvSpPr/>
            <p:nvPr/>
          </p:nvSpPr>
          <p:spPr>
            <a:xfrm>
              <a:off x="755576" y="2012274"/>
              <a:ext cx="2592288" cy="35283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p:nvSpPr>
          <p:spPr>
            <a:xfrm>
              <a:off x="1583668" y="5538602"/>
              <a:ext cx="936104" cy="192590"/>
            </a:xfrm>
            <a:prstGeom prst="rect">
              <a:avLst/>
            </a:prstGeom>
            <a:solidFill>
              <a:schemeClr val="bg2">
                <a:lumMod val="90000"/>
                <a:alpha val="7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smtClean="0"/>
                <a:t>Goal</a:t>
              </a:r>
              <a:endParaRPr lang="en-AU" sz="1200" dirty="0"/>
            </a:p>
          </p:txBody>
        </p:sp>
        <p:sp>
          <p:nvSpPr>
            <p:cNvPr id="46" name="Rectangle 45"/>
            <p:cNvSpPr/>
            <p:nvPr/>
          </p:nvSpPr>
          <p:spPr>
            <a:xfrm>
              <a:off x="1583668" y="1819684"/>
              <a:ext cx="936104" cy="192590"/>
            </a:xfrm>
            <a:prstGeom prst="rect">
              <a:avLst/>
            </a:prstGeom>
            <a:solidFill>
              <a:schemeClr val="bg2">
                <a:lumMod val="90000"/>
                <a:alpha val="7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dirty="0" smtClean="0"/>
                <a:t>Goal</a:t>
              </a:r>
              <a:endParaRPr lang="en-AU" sz="1200" dirty="0"/>
            </a:p>
          </p:txBody>
        </p:sp>
        <p:grpSp>
          <p:nvGrpSpPr>
            <p:cNvPr id="14" name="Group 13"/>
            <p:cNvGrpSpPr/>
            <p:nvPr/>
          </p:nvGrpSpPr>
          <p:grpSpPr>
            <a:xfrm>
              <a:off x="3351600" y="1856541"/>
              <a:ext cx="68272" cy="155733"/>
              <a:chOff x="3351600" y="1856541"/>
              <a:chExt cx="68272" cy="155733"/>
            </a:xfrm>
          </p:grpSpPr>
          <p:cxnSp>
            <p:nvCxnSpPr>
              <p:cNvPr id="49" name="Straight Connector 48"/>
              <p:cNvCxnSpPr/>
              <p:nvPr/>
            </p:nvCxnSpPr>
            <p:spPr>
              <a:xfrm>
                <a:off x="3351600" y="1856541"/>
                <a:ext cx="0" cy="155733"/>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351600" y="1856541"/>
                <a:ext cx="68272" cy="45719"/>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3" name="Group 52"/>
            <p:cNvGrpSpPr/>
            <p:nvPr/>
          </p:nvGrpSpPr>
          <p:grpSpPr>
            <a:xfrm flipV="1">
              <a:off x="3352776" y="5534129"/>
              <a:ext cx="68272" cy="155733"/>
              <a:chOff x="3351600" y="1856541"/>
              <a:chExt cx="68272" cy="155733"/>
            </a:xfrm>
          </p:grpSpPr>
          <p:cxnSp>
            <p:nvCxnSpPr>
              <p:cNvPr id="54" name="Straight Connector 53"/>
              <p:cNvCxnSpPr/>
              <p:nvPr/>
            </p:nvCxnSpPr>
            <p:spPr>
              <a:xfrm>
                <a:off x="3351600" y="1856541"/>
                <a:ext cx="0" cy="155733"/>
              </a:xfrm>
              <a:prstGeom prst="line">
                <a:avLst/>
              </a:prstGeom>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351600" y="1856541"/>
                <a:ext cx="68272" cy="45719"/>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59" name="Group 58"/>
            <p:cNvGrpSpPr/>
            <p:nvPr/>
          </p:nvGrpSpPr>
          <p:grpSpPr>
            <a:xfrm flipH="1" flipV="1">
              <a:off x="687304" y="5538602"/>
              <a:ext cx="68272" cy="155733"/>
              <a:chOff x="3351600" y="1856541"/>
              <a:chExt cx="68272" cy="155733"/>
            </a:xfrm>
          </p:grpSpPr>
          <p:cxnSp>
            <p:nvCxnSpPr>
              <p:cNvPr id="61" name="Straight Connector 60"/>
              <p:cNvCxnSpPr/>
              <p:nvPr/>
            </p:nvCxnSpPr>
            <p:spPr>
              <a:xfrm>
                <a:off x="3351600" y="1856541"/>
                <a:ext cx="0" cy="155733"/>
              </a:xfrm>
              <a:prstGeom prst="line">
                <a:avLst/>
              </a:prstGeom>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3351600" y="1856541"/>
                <a:ext cx="68272" cy="45719"/>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64" name="Group 63"/>
            <p:cNvGrpSpPr/>
            <p:nvPr/>
          </p:nvGrpSpPr>
          <p:grpSpPr>
            <a:xfrm flipH="1">
              <a:off x="689333" y="1856540"/>
              <a:ext cx="68272" cy="155733"/>
              <a:chOff x="3351600" y="1856541"/>
              <a:chExt cx="68272" cy="155733"/>
            </a:xfrm>
          </p:grpSpPr>
          <p:cxnSp>
            <p:nvCxnSpPr>
              <p:cNvPr id="65" name="Straight Connector 64"/>
              <p:cNvCxnSpPr/>
              <p:nvPr/>
            </p:nvCxnSpPr>
            <p:spPr>
              <a:xfrm>
                <a:off x="3351600" y="1856541"/>
                <a:ext cx="0" cy="155733"/>
              </a:xfrm>
              <a:prstGeom prst="line">
                <a:avLst/>
              </a:prstGeom>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3351600" y="1856541"/>
                <a:ext cx="68272" cy="45719"/>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5" name="TextBox 14"/>
            <p:cNvSpPr txBox="1"/>
            <p:nvPr/>
          </p:nvSpPr>
          <p:spPr>
            <a:xfrm>
              <a:off x="565770" y="1948258"/>
              <a:ext cx="189735" cy="92333"/>
            </a:xfrm>
            <a:prstGeom prst="rect">
              <a:avLst/>
            </a:prstGeom>
            <a:noFill/>
          </p:spPr>
          <p:txBody>
            <a:bodyPr wrap="square" lIns="0" tIns="0" rIns="0" bIns="0" rtlCol="0" anchor="ctr" anchorCtr="0">
              <a:spAutoFit/>
            </a:bodyPr>
            <a:lstStyle/>
            <a:p>
              <a:pPr algn="ctr"/>
              <a:r>
                <a:rPr lang="en-AU" sz="600" dirty="0" smtClean="0"/>
                <a:t>1.5m</a:t>
              </a:r>
              <a:endParaRPr lang="en-AU" sz="600" dirty="0"/>
            </a:p>
          </p:txBody>
        </p:sp>
        <p:cxnSp>
          <p:nvCxnSpPr>
            <p:cNvPr id="18" name="Straight Arrow Connector 17"/>
            <p:cNvCxnSpPr/>
            <p:nvPr/>
          </p:nvCxnSpPr>
          <p:spPr>
            <a:xfrm>
              <a:off x="611560" y="2060848"/>
              <a:ext cx="146045" cy="0"/>
            </a:xfrm>
            <a:prstGeom prst="straightConnector1">
              <a:avLst/>
            </a:prstGeom>
            <a:ln w="6350">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763960" y="2213248"/>
              <a:ext cx="2583904" cy="0"/>
            </a:xfrm>
            <a:prstGeom prst="straightConnector1">
              <a:avLst/>
            </a:prstGeom>
            <a:ln w="6350">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3059832" y="2012274"/>
              <a:ext cx="0" cy="3521855"/>
            </a:xfrm>
            <a:prstGeom prst="straightConnector1">
              <a:avLst/>
            </a:prstGeom>
            <a:ln w="6350">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2851033" y="3918878"/>
              <a:ext cx="208799" cy="92333"/>
            </a:xfrm>
            <a:prstGeom prst="rect">
              <a:avLst/>
            </a:prstGeom>
            <a:noFill/>
          </p:spPr>
          <p:txBody>
            <a:bodyPr wrap="square" lIns="0" tIns="0" rIns="0" bIns="0" rtlCol="0" anchor="ctr" anchorCtr="0">
              <a:spAutoFit/>
            </a:bodyPr>
            <a:lstStyle/>
            <a:p>
              <a:pPr algn="ctr"/>
              <a:r>
                <a:rPr lang="en-AU" sz="600" dirty="0" smtClean="0"/>
                <a:t>40.3m</a:t>
              </a:r>
              <a:endParaRPr lang="en-AU" sz="600" dirty="0"/>
            </a:p>
          </p:txBody>
        </p:sp>
      </p:grpSp>
      <p:sp>
        <p:nvSpPr>
          <p:cNvPr id="119" name="TextBox 118"/>
          <p:cNvSpPr txBox="1"/>
          <p:nvPr/>
        </p:nvSpPr>
        <p:spPr>
          <a:xfrm>
            <a:off x="5004048" y="5594172"/>
            <a:ext cx="440432" cy="92333"/>
          </a:xfrm>
          <a:prstGeom prst="rect">
            <a:avLst/>
          </a:prstGeom>
          <a:noFill/>
        </p:spPr>
        <p:txBody>
          <a:bodyPr wrap="square" lIns="0" tIns="0" rIns="0" bIns="0" rtlCol="0" anchor="ctr" anchorCtr="0">
            <a:spAutoFit/>
          </a:bodyPr>
          <a:lstStyle/>
          <a:p>
            <a:pPr algn="ctr"/>
            <a:r>
              <a:rPr lang="en-AU" sz="600" dirty="0" smtClean="0"/>
              <a:t>Goal Line</a:t>
            </a:r>
            <a:endParaRPr lang="en-AU" sz="600" dirty="0"/>
          </a:p>
        </p:txBody>
      </p:sp>
      <p:sp>
        <p:nvSpPr>
          <p:cNvPr id="120" name="TextBox 119"/>
          <p:cNvSpPr txBox="1"/>
          <p:nvPr/>
        </p:nvSpPr>
        <p:spPr>
          <a:xfrm>
            <a:off x="5001280" y="1926452"/>
            <a:ext cx="440432" cy="92333"/>
          </a:xfrm>
          <a:prstGeom prst="rect">
            <a:avLst/>
          </a:prstGeom>
          <a:noFill/>
        </p:spPr>
        <p:txBody>
          <a:bodyPr wrap="square" lIns="0" tIns="0" rIns="0" bIns="0" rtlCol="0" anchor="ctr" anchorCtr="0">
            <a:spAutoFit/>
          </a:bodyPr>
          <a:lstStyle/>
          <a:p>
            <a:pPr algn="ctr"/>
            <a:r>
              <a:rPr lang="en-AU" sz="600" dirty="0" smtClean="0"/>
              <a:t>Goal Line</a:t>
            </a:r>
            <a:endParaRPr lang="en-AU" sz="600" dirty="0"/>
          </a:p>
        </p:txBody>
      </p:sp>
      <p:sp>
        <p:nvSpPr>
          <p:cNvPr id="122" name="TextBox 121"/>
          <p:cNvSpPr txBox="1"/>
          <p:nvPr/>
        </p:nvSpPr>
        <p:spPr>
          <a:xfrm rot="16200000">
            <a:off x="7098985" y="3694138"/>
            <a:ext cx="656456" cy="92333"/>
          </a:xfrm>
          <a:prstGeom prst="rect">
            <a:avLst/>
          </a:prstGeom>
          <a:noFill/>
        </p:spPr>
        <p:txBody>
          <a:bodyPr wrap="square" lIns="0" tIns="0" rIns="0" bIns="0" rtlCol="0" anchor="ctr" anchorCtr="0">
            <a:spAutoFit/>
          </a:bodyPr>
          <a:lstStyle/>
          <a:p>
            <a:pPr algn="ctr"/>
            <a:r>
              <a:rPr lang="en-AU" sz="600" dirty="0" smtClean="0"/>
              <a:t>Full Field Penalty Box</a:t>
            </a:r>
            <a:endParaRPr lang="en-AU" sz="600" dirty="0"/>
          </a:p>
        </p:txBody>
      </p:sp>
      <p:sp>
        <p:nvSpPr>
          <p:cNvPr id="9" name="TextBox 8"/>
          <p:cNvSpPr txBox="1"/>
          <p:nvPr/>
        </p:nvSpPr>
        <p:spPr>
          <a:xfrm>
            <a:off x="5235456" y="5916186"/>
            <a:ext cx="2835162" cy="400110"/>
          </a:xfrm>
          <a:prstGeom prst="rect">
            <a:avLst/>
          </a:prstGeom>
          <a:noFill/>
          <a:ln>
            <a:solidFill>
              <a:srgbClr val="00B050"/>
            </a:solidFill>
          </a:ln>
        </p:spPr>
        <p:txBody>
          <a:bodyPr wrap="square" rtlCol="0">
            <a:spAutoFit/>
          </a:bodyPr>
          <a:lstStyle/>
          <a:p>
            <a:pPr algn="ctr"/>
            <a:r>
              <a:rPr lang="en-AU" sz="1000" dirty="0" smtClean="0"/>
              <a:t>Each Team should set up one goal, two flags and use their team cones to Define </a:t>
            </a:r>
            <a:r>
              <a:rPr lang="en-AU" sz="1000" dirty="0" smtClean="0"/>
              <a:t>one </a:t>
            </a:r>
            <a:r>
              <a:rPr lang="en-AU" sz="1000" dirty="0" smtClean="0"/>
              <a:t>Goal Line.</a:t>
            </a:r>
            <a:endParaRPr lang="en-AU" sz="1000" dirty="0"/>
          </a:p>
        </p:txBody>
      </p:sp>
      <p:sp>
        <p:nvSpPr>
          <p:cNvPr id="69" name="Multiply 68"/>
          <p:cNvSpPr/>
          <p:nvPr/>
        </p:nvSpPr>
        <p:spPr>
          <a:xfrm>
            <a:off x="5900936" y="1962038"/>
            <a:ext cx="195698" cy="184666"/>
          </a:xfrm>
          <a:prstGeom prst="mathMultiply">
            <a:avLst/>
          </a:prstGeom>
          <a:solidFill>
            <a:srgbClr val="FF000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0">
                <a:solidFill>
                  <a:schemeClr val="tx1"/>
                </a:solidFill>
              </a:ln>
              <a:noFill/>
              <a:effectLst/>
            </a:endParaRPr>
          </a:p>
        </p:txBody>
      </p:sp>
      <p:sp>
        <p:nvSpPr>
          <p:cNvPr id="78" name="Multiply 77"/>
          <p:cNvSpPr/>
          <p:nvPr/>
        </p:nvSpPr>
        <p:spPr>
          <a:xfrm>
            <a:off x="5900936" y="5501097"/>
            <a:ext cx="195698" cy="184666"/>
          </a:xfrm>
          <a:prstGeom prst="mathMultiply">
            <a:avLst/>
          </a:prstGeom>
          <a:solidFill>
            <a:srgbClr val="FF000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w="0">
                <a:solidFill>
                  <a:schemeClr val="tx1"/>
                </a:solidFill>
              </a:ln>
              <a:noFill/>
              <a:effectLst/>
            </a:endParaRPr>
          </a:p>
        </p:txBody>
      </p:sp>
      <p:sp>
        <p:nvSpPr>
          <p:cNvPr id="11" name="Rectangle 10"/>
          <p:cNvSpPr/>
          <p:nvPr/>
        </p:nvSpPr>
        <p:spPr>
          <a:xfrm>
            <a:off x="4530029" y="1990313"/>
            <a:ext cx="264813" cy="3641554"/>
          </a:xfrm>
          <a:prstGeom prst="rect">
            <a:avLst/>
          </a:prstGeom>
          <a:solidFill>
            <a:schemeClr val="bg1">
              <a:lumMod val="9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4" name="TextBox 113"/>
          <p:cNvSpPr txBox="1"/>
          <p:nvPr/>
        </p:nvSpPr>
        <p:spPr>
          <a:xfrm rot="16200000">
            <a:off x="3841261" y="3670569"/>
            <a:ext cx="1584176" cy="246221"/>
          </a:xfrm>
          <a:prstGeom prst="rect">
            <a:avLst/>
          </a:prstGeom>
          <a:noFill/>
        </p:spPr>
        <p:txBody>
          <a:bodyPr wrap="square" lIns="0" tIns="0" rIns="0" bIns="0" rtlCol="0" anchor="ctr" anchorCtr="0">
            <a:spAutoFit/>
          </a:bodyPr>
          <a:lstStyle/>
          <a:p>
            <a:pPr algn="ctr"/>
            <a:r>
              <a:rPr lang="en-AU" sz="800" dirty="0" smtClean="0">
                <a:solidFill>
                  <a:srgbClr val="FF0000"/>
                </a:solidFill>
              </a:rPr>
              <a:t>No </a:t>
            </a:r>
            <a:r>
              <a:rPr lang="en-AU" sz="800" dirty="0" smtClean="0">
                <a:solidFill>
                  <a:srgbClr val="FF0000"/>
                </a:solidFill>
              </a:rPr>
              <a:t>Spectators, Team access only</a:t>
            </a:r>
            <a:endParaRPr lang="en-AU" sz="800" dirty="0" smtClean="0">
              <a:solidFill>
                <a:srgbClr val="FF0000"/>
              </a:solidFill>
            </a:endParaRPr>
          </a:p>
          <a:p>
            <a:pPr algn="ctr"/>
            <a:r>
              <a:rPr lang="en-AU" sz="800" dirty="0" smtClean="0">
                <a:solidFill>
                  <a:srgbClr val="FF0000"/>
                </a:solidFill>
              </a:rPr>
              <a:t>Halfway Full Field</a:t>
            </a:r>
            <a:endParaRPr lang="en-AU" sz="800" dirty="0">
              <a:solidFill>
                <a:srgbClr val="FF0000"/>
              </a:solidFill>
            </a:endParaRPr>
          </a:p>
        </p:txBody>
      </p:sp>
      <p:sp>
        <p:nvSpPr>
          <p:cNvPr id="79" name="TextBox 78"/>
          <p:cNvSpPr txBox="1"/>
          <p:nvPr/>
        </p:nvSpPr>
        <p:spPr>
          <a:xfrm>
            <a:off x="5580112" y="2253124"/>
            <a:ext cx="418673" cy="92333"/>
          </a:xfrm>
          <a:prstGeom prst="rect">
            <a:avLst/>
          </a:prstGeom>
          <a:noFill/>
        </p:spPr>
        <p:txBody>
          <a:bodyPr wrap="square" lIns="0" tIns="0" rIns="0" bIns="0" rtlCol="0" anchor="ctr" anchorCtr="0">
            <a:spAutoFit/>
          </a:bodyPr>
          <a:lstStyle/>
          <a:p>
            <a:pPr algn="ctr"/>
            <a:r>
              <a:rPr lang="en-AU" sz="600" dirty="0" smtClean="0"/>
              <a:t>30-33m</a:t>
            </a:r>
            <a:endParaRPr lang="en-AU" sz="600" dirty="0"/>
          </a:p>
        </p:txBody>
      </p:sp>
      <p:cxnSp>
        <p:nvCxnSpPr>
          <p:cNvPr id="6" name="Straight Connector 5"/>
          <p:cNvCxnSpPr>
            <a:stCxn id="15" idx="3"/>
          </p:cNvCxnSpPr>
          <p:nvPr/>
        </p:nvCxnSpPr>
        <p:spPr>
          <a:xfrm flipV="1">
            <a:off x="4812903" y="764169"/>
            <a:ext cx="1988" cy="1268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814891" y="5572018"/>
            <a:ext cx="0" cy="12511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4530029" y="764169"/>
            <a:ext cx="0" cy="60569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725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15917</TotalTime>
  <Words>298</Words>
  <Application>Microsoft Office PowerPoint</Application>
  <PresentationFormat>On-screen Show (4:3)</PresentationFormat>
  <Paragraphs>68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BAE Systems Australia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MACONACHIE, Rodger</dc:creator>
  <cp:lastModifiedBy>MACONACHIE, Rodger</cp:lastModifiedBy>
  <cp:revision>89</cp:revision>
  <cp:lastPrinted>2014-06-03T06:08:03Z</cp:lastPrinted>
  <dcterms:created xsi:type="dcterms:W3CDTF">2014-02-25T03:44:10Z</dcterms:created>
  <dcterms:modified xsi:type="dcterms:W3CDTF">2017-03-07T04:13:31Z</dcterms:modified>
</cp:coreProperties>
</file>