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5"/>
  </p:notesMasterIdLst>
  <p:sldIdLst>
    <p:sldId id="256" r:id="rId2"/>
    <p:sldId id="257" r:id="rId3"/>
    <p:sldId id="258" r:id="rId4"/>
    <p:sldId id="259" r:id="rId5"/>
    <p:sldId id="260" r:id="rId6"/>
    <p:sldId id="273" r:id="rId7"/>
    <p:sldId id="261" r:id="rId8"/>
    <p:sldId id="262" r:id="rId9"/>
    <p:sldId id="263" r:id="rId10"/>
    <p:sldId id="264" r:id="rId11"/>
    <p:sldId id="265" r:id="rId12"/>
    <p:sldId id="274" r:id="rId13"/>
    <p:sldId id="266" r:id="rId14"/>
    <p:sldId id="271" r:id="rId15"/>
    <p:sldId id="267" r:id="rId16"/>
    <p:sldId id="268" r:id="rId17"/>
    <p:sldId id="269" r:id="rId18"/>
    <p:sldId id="270"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2" r:id="rId38"/>
    <p:sldId id="295" r:id="rId39"/>
    <p:sldId id="293" r:id="rId40"/>
    <p:sldId id="297" r:id="rId41"/>
    <p:sldId id="298" r:id="rId42"/>
    <p:sldId id="296" r:id="rId43"/>
    <p:sldId id="29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647736-EB4A-49AD-8E88-B154B8D9879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AU"/>
        </a:p>
      </dgm:t>
    </dgm:pt>
    <dgm:pt modelId="{182A73C7-960F-4A7C-80C7-4C01CBB3BE7F}">
      <dgm:prSet phldrT="[Text]"/>
      <dgm:spPr/>
      <dgm:t>
        <a:bodyPr/>
        <a:lstStyle/>
        <a:p>
          <a:pPr algn="ctr"/>
          <a:r>
            <a:rPr lang="en-AU" dirty="0" smtClean="0"/>
            <a:t>Injury Prevention</a:t>
          </a:r>
          <a:endParaRPr lang="en-AU" dirty="0"/>
        </a:p>
      </dgm:t>
    </dgm:pt>
    <dgm:pt modelId="{9278FEF0-467C-4680-896C-6B29144B0499}" type="parTrans" cxnId="{B018BF25-71A0-4C89-8379-CC7F639CE228}">
      <dgm:prSet/>
      <dgm:spPr/>
      <dgm:t>
        <a:bodyPr/>
        <a:lstStyle/>
        <a:p>
          <a:pPr algn="ctr"/>
          <a:endParaRPr lang="en-AU"/>
        </a:p>
      </dgm:t>
    </dgm:pt>
    <dgm:pt modelId="{B8C2A082-739D-4C51-8619-56D37B4A3C27}" type="sibTrans" cxnId="{B018BF25-71A0-4C89-8379-CC7F639CE228}">
      <dgm:prSet/>
      <dgm:spPr/>
      <dgm:t>
        <a:bodyPr/>
        <a:lstStyle/>
        <a:p>
          <a:pPr algn="ctr"/>
          <a:endParaRPr lang="en-AU"/>
        </a:p>
      </dgm:t>
    </dgm:pt>
    <dgm:pt modelId="{0A893429-462D-4CC2-ACD4-2EEAE39BBDD3}">
      <dgm:prSet phldrT="[Text]"/>
      <dgm:spPr/>
      <dgm:t>
        <a:bodyPr/>
        <a:lstStyle/>
        <a:p>
          <a:pPr algn="ctr"/>
          <a:r>
            <a:rPr lang="en-AU" dirty="0" smtClean="0"/>
            <a:t>Performance Improvement</a:t>
          </a:r>
          <a:endParaRPr lang="en-AU" dirty="0"/>
        </a:p>
      </dgm:t>
    </dgm:pt>
    <dgm:pt modelId="{39649F79-8945-4478-9EF6-12443E40EAAC}" type="parTrans" cxnId="{A43A1083-E25C-4AF8-A180-C38317A8AE6E}">
      <dgm:prSet/>
      <dgm:spPr/>
      <dgm:t>
        <a:bodyPr/>
        <a:lstStyle/>
        <a:p>
          <a:pPr algn="ctr"/>
          <a:endParaRPr lang="en-AU"/>
        </a:p>
      </dgm:t>
    </dgm:pt>
    <dgm:pt modelId="{84C086E9-383E-44AC-84B2-7BC334189294}" type="sibTrans" cxnId="{A43A1083-E25C-4AF8-A180-C38317A8AE6E}">
      <dgm:prSet/>
      <dgm:spPr/>
      <dgm:t>
        <a:bodyPr/>
        <a:lstStyle/>
        <a:p>
          <a:pPr algn="ctr"/>
          <a:endParaRPr lang="en-AU"/>
        </a:p>
      </dgm:t>
    </dgm:pt>
    <dgm:pt modelId="{48E49563-050B-4F40-8030-003E0BC383B7}" type="pres">
      <dgm:prSet presAssocID="{98647736-EB4A-49AD-8E88-B154B8D98791}" presName="linear" presStyleCnt="0">
        <dgm:presLayoutVars>
          <dgm:animLvl val="lvl"/>
          <dgm:resizeHandles val="exact"/>
        </dgm:presLayoutVars>
      </dgm:prSet>
      <dgm:spPr/>
      <dgm:t>
        <a:bodyPr/>
        <a:lstStyle/>
        <a:p>
          <a:endParaRPr lang="en-AU"/>
        </a:p>
      </dgm:t>
    </dgm:pt>
    <dgm:pt modelId="{F2C3FF41-0F24-466A-A843-6B2CE6E01730}" type="pres">
      <dgm:prSet presAssocID="{182A73C7-960F-4A7C-80C7-4C01CBB3BE7F}" presName="parentText" presStyleLbl="node1" presStyleIdx="0" presStyleCnt="2">
        <dgm:presLayoutVars>
          <dgm:chMax val="0"/>
          <dgm:bulletEnabled val="1"/>
        </dgm:presLayoutVars>
      </dgm:prSet>
      <dgm:spPr/>
      <dgm:t>
        <a:bodyPr/>
        <a:lstStyle/>
        <a:p>
          <a:endParaRPr lang="en-AU"/>
        </a:p>
      </dgm:t>
    </dgm:pt>
    <dgm:pt modelId="{8B499F3F-7FE1-4D63-A547-CBAB63995B42}" type="pres">
      <dgm:prSet presAssocID="{B8C2A082-739D-4C51-8619-56D37B4A3C27}" presName="spacer" presStyleCnt="0"/>
      <dgm:spPr/>
    </dgm:pt>
    <dgm:pt modelId="{4A0A434C-0270-464F-A143-CBB557E03FEF}" type="pres">
      <dgm:prSet presAssocID="{0A893429-462D-4CC2-ACD4-2EEAE39BBDD3}" presName="parentText" presStyleLbl="node1" presStyleIdx="1" presStyleCnt="2">
        <dgm:presLayoutVars>
          <dgm:chMax val="0"/>
          <dgm:bulletEnabled val="1"/>
        </dgm:presLayoutVars>
      </dgm:prSet>
      <dgm:spPr/>
      <dgm:t>
        <a:bodyPr/>
        <a:lstStyle/>
        <a:p>
          <a:endParaRPr lang="en-AU"/>
        </a:p>
      </dgm:t>
    </dgm:pt>
  </dgm:ptLst>
  <dgm:cxnLst>
    <dgm:cxn modelId="{0E453CD2-F926-442F-B29C-F980136FD50E}" type="presOf" srcId="{0A893429-462D-4CC2-ACD4-2EEAE39BBDD3}" destId="{4A0A434C-0270-464F-A143-CBB557E03FEF}" srcOrd="0" destOrd="0" presId="urn:microsoft.com/office/officeart/2005/8/layout/vList2"/>
    <dgm:cxn modelId="{CBF1FA19-80F1-488C-8CA2-D6C78E8D7369}" type="presOf" srcId="{98647736-EB4A-49AD-8E88-B154B8D98791}" destId="{48E49563-050B-4F40-8030-003E0BC383B7}" srcOrd="0" destOrd="0" presId="urn:microsoft.com/office/officeart/2005/8/layout/vList2"/>
    <dgm:cxn modelId="{B018BF25-71A0-4C89-8379-CC7F639CE228}" srcId="{98647736-EB4A-49AD-8E88-B154B8D98791}" destId="{182A73C7-960F-4A7C-80C7-4C01CBB3BE7F}" srcOrd="0" destOrd="0" parTransId="{9278FEF0-467C-4680-896C-6B29144B0499}" sibTransId="{B8C2A082-739D-4C51-8619-56D37B4A3C27}"/>
    <dgm:cxn modelId="{008F8305-9BA3-4D37-86B0-9E29D38FD1F6}" type="presOf" srcId="{182A73C7-960F-4A7C-80C7-4C01CBB3BE7F}" destId="{F2C3FF41-0F24-466A-A843-6B2CE6E01730}" srcOrd="0" destOrd="0" presId="urn:microsoft.com/office/officeart/2005/8/layout/vList2"/>
    <dgm:cxn modelId="{A43A1083-E25C-4AF8-A180-C38317A8AE6E}" srcId="{98647736-EB4A-49AD-8E88-B154B8D98791}" destId="{0A893429-462D-4CC2-ACD4-2EEAE39BBDD3}" srcOrd="1" destOrd="0" parTransId="{39649F79-8945-4478-9EF6-12443E40EAAC}" sibTransId="{84C086E9-383E-44AC-84B2-7BC334189294}"/>
    <dgm:cxn modelId="{B26A1BD7-D461-4F58-A8AE-FB6940FFDD6B}" type="presParOf" srcId="{48E49563-050B-4F40-8030-003E0BC383B7}" destId="{F2C3FF41-0F24-466A-A843-6B2CE6E01730}" srcOrd="0" destOrd="0" presId="urn:microsoft.com/office/officeart/2005/8/layout/vList2"/>
    <dgm:cxn modelId="{6B58939C-C8A3-49D2-9697-8969489AB62E}" type="presParOf" srcId="{48E49563-050B-4F40-8030-003E0BC383B7}" destId="{8B499F3F-7FE1-4D63-A547-CBAB63995B42}" srcOrd="1" destOrd="0" presId="urn:microsoft.com/office/officeart/2005/8/layout/vList2"/>
    <dgm:cxn modelId="{E7AF165A-D345-42EF-BEB3-DD2D31A5AABA}" type="presParOf" srcId="{48E49563-050B-4F40-8030-003E0BC383B7}" destId="{4A0A434C-0270-464F-A143-CBB557E03FEF}"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E40304-1364-436B-A9B0-509290900C29}" type="doc">
      <dgm:prSet loTypeId="urn:microsoft.com/office/officeart/2005/8/layout/radial6" loCatId="relationship" qsTypeId="urn:microsoft.com/office/officeart/2005/8/quickstyle/simple1" qsCatId="simple" csTypeId="urn:microsoft.com/office/officeart/2005/8/colors/accent2_2" csCatId="accent2" phldr="1"/>
      <dgm:spPr/>
      <dgm:t>
        <a:bodyPr/>
        <a:lstStyle/>
        <a:p>
          <a:endParaRPr lang="en-AU"/>
        </a:p>
      </dgm:t>
    </dgm:pt>
    <dgm:pt modelId="{E4E68AD1-CEB3-4251-B2A5-9C4398BCCE2B}">
      <dgm:prSet phldrT="[Text]"/>
      <dgm:spPr/>
      <dgm:t>
        <a:bodyPr/>
        <a:lstStyle/>
        <a:p>
          <a:r>
            <a:rPr lang="en-AU" dirty="0" smtClean="0"/>
            <a:t>Physical preparation</a:t>
          </a:r>
          <a:endParaRPr lang="en-AU" dirty="0"/>
        </a:p>
      </dgm:t>
    </dgm:pt>
    <dgm:pt modelId="{EB704E24-0A0E-435C-9876-2CF6284B3ADB}" type="parTrans" cxnId="{E480B2CB-5FB6-43D9-862C-B8D35DBEC135}">
      <dgm:prSet/>
      <dgm:spPr/>
      <dgm:t>
        <a:bodyPr/>
        <a:lstStyle/>
        <a:p>
          <a:endParaRPr lang="en-AU"/>
        </a:p>
      </dgm:t>
    </dgm:pt>
    <dgm:pt modelId="{BB24E705-23C5-4FF2-A49F-3AD42ADA4B34}" type="sibTrans" cxnId="{E480B2CB-5FB6-43D9-862C-B8D35DBEC135}">
      <dgm:prSet/>
      <dgm:spPr/>
      <dgm:t>
        <a:bodyPr/>
        <a:lstStyle/>
        <a:p>
          <a:endParaRPr lang="en-AU"/>
        </a:p>
      </dgm:t>
    </dgm:pt>
    <dgm:pt modelId="{141F3C15-9B15-42D9-86B6-B2E8AEBC7F97}">
      <dgm:prSet phldrT="[Text]" custT="1"/>
      <dgm:spPr/>
      <dgm:t>
        <a:bodyPr/>
        <a:lstStyle/>
        <a:p>
          <a:r>
            <a:rPr lang="en-AU" sz="2000" dirty="0" smtClean="0"/>
            <a:t>Fitness</a:t>
          </a:r>
          <a:endParaRPr lang="en-AU" sz="2000" dirty="0"/>
        </a:p>
      </dgm:t>
    </dgm:pt>
    <dgm:pt modelId="{C01FCE4F-45E5-460D-9DB8-AE0CECB384C7}" type="parTrans" cxnId="{C508501E-1254-48AA-91CF-3962372EBEA6}">
      <dgm:prSet/>
      <dgm:spPr/>
      <dgm:t>
        <a:bodyPr/>
        <a:lstStyle/>
        <a:p>
          <a:endParaRPr lang="en-AU"/>
        </a:p>
      </dgm:t>
    </dgm:pt>
    <dgm:pt modelId="{722C6956-636C-4C3C-90B5-EF6E1D700044}" type="sibTrans" cxnId="{C508501E-1254-48AA-91CF-3962372EBEA6}">
      <dgm:prSet/>
      <dgm:spPr/>
      <dgm:t>
        <a:bodyPr/>
        <a:lstStyle/>
        <a:p>
          <a:endParaRPr lang="en-AU" dirty="0"/>
        </a:p>
      </dgm:t>
    </dgm:pt>
    <dgm:pt modelId="{DD606FAC-9A48-4B94-BCF5-544BFDD7CB70}">
      <dgm:prSet phldrT="[Text]" custT="1"/>
      <dgm:spPr/>
      <dgm:t>
        <a:bodyPr/>
        <a:lstStyle/>
        <a:p>
          <a:r>
            <a:rPr lang="en-AU" sz="1600" dirty="0" smtClean="0"/>
            <a:t>Younger athletes</a:t>
          </a:r>
          <a:endParaRPr lang="en-AU" sz="1600" dirty="0"/>
        </a:p>
      </dgm:t>
    </dgm:pt>
    <dgm:pt modelId="{EA3B1786-6C6D-4167-A58B-26D067E2A3BD}" type="parTrans" cxnId="{F2C054D2-B9C2-4222-B888-85EDF4A11917}">
      <dgm:prSet/>
      <dgm:spPr/>
      <dgm:t>
        <a:bodyPr/>
        <a:lstStyle/>
        <a:p>
          <a:endParaRPr lang="en-AU"/>
        </a:p>
      </dgm:t>
    </dgm:pt>
    <dgm:pt modelId="{92FF7DBD-F101-4BC8-A53E-0493E40EE92B}" type="sibTrans" cxnId="{F2C054D2-B9C2-4222-B888-85EDF4A11917}">
      <dgm:prSet/>
      <dgm:spPr/>
      <dgm:t>
        <a:bodyPr/>
        <a:lstStyle/>
        <a:p>
          <a:endParaRPr lang="en-AU" dirty="0"/>
        </a:p>
      </dgm:t>
    </dgm:pt>
    <dgm:pt modelId="{1344E0B5-4938-415D-8E95-28F67C01A169}">
      <dgm:prSet phldrT="[Text]" custT="1"/>
      <dgm:spPr/>
      <dgm:t>
        <a:bodyPr/>
        <a:lstStyle/>
        <a:p>
          <a:r>
            <a:rPr lang="en-AU" sz="1400" dirty="0" smtClean="0"/>
            <a:t>Movement/Injury </a:t>
          </a:r>
        </a:p>
        <a:p>
          <a:r>
            <a:rPr lang="en-AU" sz="1400" dirty="0" smtClean="0"/>
            <a:t>(&amp; key anatomy)</a:t>
          </a:r>
          <a:endParaRPr lang="en-AU" sz="1400" dirty="0"/>
        </a:p>
      </dgm:t>
    </dgm:pt>
    <dgm:pt modelId="{9C5BE2E9-D295-4B0B-BE86-0996BEFB324B}" type="parTrans" cxnId="{DB07F4C9-E248-4EE0-B695-7B151F3CF6E1}">
      <dgm:prSet/>
      <dgm:spPr/>
      <dgm:t>
        <a:bodyPr/>
        <a:lstStyle/>
        <a:p>
          <a:endParaRPr lang="en-AU"/>
        </a:p>
      </dgm:t>
    </dgm:pt>
    <dgm:pt modelId="{5723E0A3-A520-4521-9AE8-C5C1AEFC1840}" type="sibTrans" cxnId="{DB07F4C9-E248-4EE0-B695-7B151F3CF6E1}">
      <dgm:prSet/>
      <dgm:spPr/>
      <dgm:t>
        <a:bodyPr/>
        <a:lstStyle/>
        <a:p>
          <a:endParaRPr lang="en-AU" dirty="0"/>
        </a:p>
      </dgm:t>
    </dgm:pt>
    <dgm:pt modelId="{068575D7-40C8-42CC-B706-00DEF36EF091}">
      <dgm:prSet phldrT="[Text]" custT="1"/>
      <dgm:spPr/>
      <dgm:t>
        <a:bodyPr/>
        <a:lstStyle/>
        <a:p>
          <a:r>
            <a:rPr lang="en-AU" sz="1600" dirty="0" smtClean="0"/>
            <a:t>Training methods</a:t>
          </a:r>
          <a:endParaRPr lang="en-AU" sz="1600" dirty="0"/>
        </a:p>
      </dgm:t>
    </dgm:pt>
    <dgm:pt modelId="{35833931-0E67-4B7C-BCBE-CC61ECE340C5}" type="sibTrans" cxnId="{D49CA5AF-54E2-48AC-B48F-FE34B869AF4F}">
      <dgm:prSet/>
      <dgm:spPr/>
      <dgm:t>
        <a:bodyPr/>
        <a:lstStyle/>
        <a:p>
          <a:endParaRPr lang="en-AU" dirty="0"/>
        </a:p>
      </dgm:t>
    </dgm:pt>
    <dgm:pt modelId="{16133EA5-36B0-4C3A-8BFA-7B677FD4A07B}" type="parTrans" cxnId="{D49CA5AF-54E2-48AC-B48F-FE34B869AF4F}">
      <dgm:prSet/>
      <dgm:spPr/>
      <dgm:t>
        <a:bodyPr/>
        <a:lstStyle/>
        <a:p>
          <a:endParaRPr lang="en-AU"/>
        </a:p>
      </dgm:t>
    </dgm:pt>
    <dgm:pt modelId="{CC257D2F-1E2B-4E11-A985-A3CB6B33B0F5}" type="pres">
      <dgm:prSet presAssocID="{25E40304-1364-436B-A9B0-509290900C29}" presName="Name0" presStyleCnt="0">
        <dgm:presLayoutVars>
          <dgm:chMax val="1"/>
          <dgm:dir/>
          <dgm:animLvl val="ctr"/>
          <dgm:resizeHandles val="exact"/>
        </dgm:presLayoutVars>
      </dgm:prSet>
      <dgm:spPr/>
      <dgm:t>
        <a:bodyPr/>
        <a:lstStyle/>
        <a:p>
          <a:endParaRPr lang="en-AU"/>
        </a:p>
      </dgm:t>
    </dgm:pt>
    <dgm:pt modelId="{EE1AB022-B1A6-4778-9CC3-22521B71BBAA}" type="pres">
      <dgm:prSet presAssocID="{E4E68AD1-CEB3-4251-B2A5-9C4398BCCE2B}" presName="centerShape" presStyleLbl="node0" presStyleIdx="0" presStyleCnt="1"/>
      <dgm:spPr/>
      <dgm:t>
        <a:bodyPr/>
        <a:lstStyle/>
        <a:p>
          <a:endParaRPr lang="en-AU"/>
        </a:p>
      </dgm:t>
    </dgm:pt>
    <dgm:pt modelId="{D386527F-B337-41D5-8038-9E5DF12068AD}" type="pres">
      <dgm:prSet presAssocID="{141F3C15-9B15-42D9-86B6-B2E8AEBC7F97}" presName="node" presStyleLbl="node1" presStyleIdx="0" presStyleCnt="4">
        <dgm:presLayoutVars>
          <dgm:bulletEnabled val="1"/>
        </dgm:presLayoutVars>
      </dgm:prSet>
      <dgm:spPr/>
      <dgm:t>
        <a:bodyPr/>
        <a:lstStyle/>
        <a:p>
          <a:endParaRPr lang="en-AU"/>
        </a:p>
      </dgm:t>
    </dgm:pt>
    <dgm:pt modelId="{D3D73248-C38D-40B1-A884-2C124BB187F7}" type="pres">
      <dgm:prSet presAssocID="{141F3C15-9B15-42D9-86B6-B2E8AEBC7F97}" presName="dummy" presStyleCnt="0"/>
      <dgm:spPr/>
      <dgm:t>
        <a:bodyPr/>
        <a:lstStyle/>
        <a:p>
          <a:endParaRPr lang="en-AU"/>
        </a:p>
      </dgm:t>
    </dgm:pt>
    <dgm:pt modelId="{C94D49D0-6691-411B-8BAD-1B2A1FF95E22}" type="pres">
      <dgm:prSet presAssocID="{722C6956-636C-4C3C-90B5-EF6E1D700044}" presName="sibTrans" presStyleLbl="sibTrans2D1" presStyleIdx="0" presStyleCnt="4"/>
      <dgm:spPr/>
      <dgm:t>
        <a:bodyPr/>
        <a:lstStyle/>
        <a:p>
          <a:endParaRPr lang="en-AU"/>
        </a:p>
      </dgm:t>
    </dgm:pt>
    <dgm:pt modelId="{38BE3689-DD73-4592-81B7-B91CD6C4909A}" type="pres">
      <dgm:prSet presAssocID="{068575D7-40C8-42CC-B706-00DEF36EF091}" presName="node" presStyleLbl="node1" presStyleIdx="1" presStyleCnt="4">
        <dgm:presLayoutVars>
          <dgm:bulletEnabled val="1"/>
        </dgm:presLayoutVars>
      </dgm:prSet>
      <dgm:spPr/>
      <dgm:t>
        <a:bodyPr/>
        <a:lstStyle/>
        <a:p>
          <a:endParaRPr lang="en-AU"/>
        </a:p>
      </dgm:t>
    </dgm:pt>
    <dgm:pt modelId="{4DE0B76B-0F37-4A49-8184-10EB0E2F6FBE}" type="pres">
      <dgm:prSet presAssocID="{068575D7-40C8-42CC-B706-00DEF36EF091}" presName="dummy" presStyleCnt="0"/>
      <dgm:spPr/>
      <dgm:t>
        <a:bodyPr/>
        <a:lstStyle/>
        <a:p>
          <a:endParaRPr lang="en-AU"/>
        </a:p>
      </dgm:t>
    </dgm:pt>
    <dgm:pt modelId="{320ABFCE-27FA-425E-8AD3-5140B010B2B9}" type="pres">
      <dgm:prSet presAssocID="{35833931-0E67-4B7C-BCBE-CC61ECE340C5}" presName="sibTrans" presStyleLbl="sibTrans2D1" presStyleIdx="1" presStyleCnt="4"/>
      <dgm:spPr/>
      <dgm:t>
        <a:bodyPr/>
        <a:lstStyle/>
        <a:p>
          <a:endParaRPr lang="en-AU"/>
        </a:p>
      </dgm:t>
    </dgm:pt>
    <dgm:pt modelId="{ADEDE3F9-3C69-4B60-B4F8-B07AE0B839F1}" type="pres">
      <dgm:prSet presAssocID="{DD606FAC-9A48-4B94-BCF5-544BFDD7CB70}" presName="node" presStyleLbl="node1" presStyleIdx="2" presStyleCnt="4">
        <dgm:presLayoutVars>
          <dgm:bulletEnabled val="1"/>
        </dgm:presLayoutVars>
      </dgm:prSet>
      <dgm:spPr/>
      <dgm:t>
        <a:bodyPr/>
        <a:lstStyle/>
        <a:p>
          <a:endParaRPr lang="en-AU"/>
        </a:p>
      </dgm:t>
    </dgm:pt>
    <dgm:pt modelId="{5629F228-3682-469F-AE6F-5DBFDEDC3C40}" type="pres">
      <dgm:prSet presAssocID="{DD606FAC-9A48-4B94-BCF5-544BFDD7CB70}" presName="dummy" presStyleCnt="0"/>
      <dgm:spPr/>
      <dgm:t>
        <a:bodyPr/>
        <a:lstStyle/>
        <a:p>
          <a:endParaRPr lang="en-AU"/>
        </a:p>
      </dgm:t>
    </dgm:pt>
    <dgm:pt modelId="{39D28AB9-F149-4968-8433-E73468346789}" type="pres">
      <dgm:prSet presAssocID="{92FF7DBD-F101-4BC8-A53E-0493E40EE92B}" presName="sibTrans" presStyleLbl="sibTrans2D1" presStyleIdx="2" presStyleCnt="4"/>
      <dgm:spPr/>
      <dgm:t>
        <a:bodyPr/>
        <a:lstStyle/>
        <a:p>
          <a:endParaRPr lang="en-AU"/>
        </a:p>
      </dgm:t>
    </dgm:pt>
    <dgm:pt modelId="{D6CE2A41-6680-48AA-9357-61775A9EB449}" type="pres">
      <dgm:prSet presAssocID="{1344E0B5-4938-415D-8E95-28F67C01A169}" presName="node" presStyleLbl="node1" presStyleIdx="3" presStyleCnt="4">
        <dgm:presLayoutVars>
          <dgm:bulletEnabled val="1"/>
        </dgm:presLayoutVars>
      </dgm:prSet>
      <dgm:spPr/>
      <dgm:t>
        <a:bodyPr/>
        <a:lstStyle/>
        <a:p>
          <a:endParaRPr lang="en-AU"/>
        </a:p>
      </dgm:t>
    </dgm:pt>
    <dgm:pt modelId="{B9E0E537-0762-4E80-AA32-D62EBECDD582}" type="pres">
      <dgm:prSet presAssocID="{1344E0B5-4938-415D-8E95-28F67C01A169}" presName="dummy" presStyleCnt="0"/>
      <dgm:spPr/>
      <dgm:t>
        <a:bodyPr/>
        <a:lstStyle/>
        <a:p>
          <a:endParaRPr lang="en-AU"/>
        </a:p>
      </dgm:t>
    </dgm:pt>
    <dgm:pt modelId="{7B15E738-C19A-4C78-88A9-476A3DCC9254}" type="pres">
      <dgm:prSet presAssocID="{5723E0A3-A520-4521-9AE8-C5C1AEFC1840}" presName="sibTrans" presStyleLbl="sibTrans2D1" presStyleIdx="3" presStyleCnt="4"/>
      <dgm:spPr/>
      <dgm:t>
        <a:bodyPr/>
        <a:lstStyle/>
        <a:p>
          <a:endParaRPr lang="en-AU"/>
        </a:p>
      </dgm:t>
    </dgm:pt>
  </dgm:ptLst>
  <dgm:cxnLst>
    <dgm:cxn modelId="{F6EF7049-6472-49D0-9921-B4D79EECA74F}" type="presOf" srcId="{141F3C15-9B15-42D9-86B6-B2E8AEBC7F97}" destId="{D386527F-B337-41D5-8038-9E5DF12068AD}" srcOrd="0" destOrd="0" presId="urn:microsoft.com/office/officeart/2005/8/layout/radial6"/>
    <dgm:cxn modelId="{7DC8451C-16D8-4EC4-8A30-0F6307247977}" type="presOf" srcId="{068575D7-40C8-42CC-B706-00DEF36EF091}" destId="{38BE3689-DD73-4592-81B7-B91CD6C4909A}" srcOrd="0" destOrd="0" presId="urn:microsoft.com/office/officeart/2005/8/layout/radial6"/>
    <dgm:cxn modelId="{210B2912-D403-4F14-9855-C1F941F96FCA}" type="presOf" srcId="{DD606FAC-9A48-4B94-BCF5-544BFDD7CB70}" destId="{ADEDE3F9-3C69-4B60-B4F8-B07AE0B839F1}" srcOrd="0" destOrd="0" presId="urn:microsoft.com/office/officeart/2005/8/layout/radial6"/>
    <dgm:cxn modelId="{528C4D54-E3A3-4002-857F-CA8288B60ADE}" type="presOf" srcId="{722C6956-636C-4C3C-90B5-EF6E1D700044}" destId="{C94D49D0-6691-411B-8BAD-1B2A1FF95E22}" srcOrd="0" destOrd="0" presId="urn:microsoft.com/office/officeart/2005/8/layout/radial6"/>
    <dgm:cxn modelId="{37E92701-988F-4170-9992-B8553F04E6B9}" type="presOf" srcId="{92FF7DBD-F101-4BC8-A53E-0493E40EE92B}" destId="{39D28AB9-F149-4968-8433-E73468346789}" srcOrd="0" destOrd="0" presId="urn:microsoft.com/office/officeart/2005/8/layout/radial6"/>
    <dgm:cxn modelId="{F2C054D2-B9C2-4222-B888-85EDF4A11917}" srcId="{E4E68AD1-CEB3-4251-B2A5-9C4398BCCE2B}" destId="{DD606FAC-9A48-4B94-BCF5-544BFDD7CB70}" srcOrd="2" destOrd="0" parTransId="{EA3B1786-6C6D-4167-A58B-26D067E2A3BD}" sibTransId="{92FF7DBD-F101-4BC8-A53E-0493E40EE92B}"/>
    <dgm:cxn modelId="{495330F0-0D9B-4441-A5B1-B81948EF5104}" type="presOf" srcId="{25E40304-1364-436B-A9B0-509290900C29}" destId="{CC257D2F-1E2B-4E11-A985-A3CB6B33B0F5}" srcOrd="0" destOrd="0" presId="urn:microsoft.com/office/officeart/2005/8/layout/radial6"/>
    <dgm:cxn modelId="{E480B2CB-5FB6-43D9-862C-B8D35DBEC135}" srcId="{25E40304-1364-436B-A9B0-509290900C29}" destId="{E4E68AD1-CEB3-4251-B2A5-9C4398BCCE2B}" srcOrd="0" destOrd="0" parTransId="{EB704E24-0A0E-435C-9876-2CF6284B3ADB}" sibTransId="{BB24E705-23C5-4FF2-A49F-3AD42ADA4B34}"/>
    <dgm:cxn modelId="{B7168F6D-C8BD-46C4-9CD2-FE88DDFDD2A1}" type="presOf" srcId="{35833931-0E67-4B7C-BCBE-CC61ECE340C5}" destId="{320ABFCE-27FA-425E-8AD3-5140B010B2B9}" srcOrd="0" destOrd="0" presId="urn:microsoft.com/office/officeart/2005/8/layout/radial6"/>
    <dgm:cxn modelId="{C508501E-1254-48AA-91CF-3962372EBEA6}" srcId="{E4E68AD1-CEB3-4251-B2A5-9C4398BCCE2B}" destId="{141F3C15-9B15-42D9-86B6-B2E8AEBC7F97}" srcOrd="0" destOrd="0" parTransId="{C01FCE4F-45E5-460D-9DB8-AE0CECB384C7}" sibTransId="{722C6956-636C-4C3C-90B5-EF6E1D700044}"/>
    <dgm:cxn modelId="{A0C066A7-1851-49AF-AEC8-E2AA654B7EAE}" type="presOf" srcId="{E4E68AD1-CEB3-4251-B2A5-9C4398BCCE2B}" destId="{EE1AB022-B1A6-4778-9CC3-22521B71BBAA}" srcOrd="0" destOrd="0" presId="urn:microsoft.com/office/officeart/2005/8/layout/radial6"/>
    <dgm:cxn modelId="{46123B7F-64CF-42DC-A4F5-ADBFF1D0F5E7}" type="presOf" srcId="{5723E0A3-A520-4521-9AE8-C5C1AEFC1840}" destId="{7B15E738-C19A-4C78-88A9-476A3DCC9254}" srcOrd="0" destOrd="0" presId="urn:microsoft.com/office/officeart/2005/8/layout/radial6"/>
    <dgm:cxn modelId="{D49CA5AF-54E2-48AC-B48F-FE34B869AF4F}" srcId="{E4E68AD1-CEB3-4251-B2A5-9C4398BCCE2B}" destId="{068575D7-40C8-42CC-B706-00DEF36EF091}" srcOrd="1" destOrd="0" parTransId="{16133EA5-36B0-4C3A-8BFA-7B677FD4A07B}" sibTransId="{35833931-0E67-4B7C-BCBE-CC61ECE340C5}"/>
    <dgm:cxn modelId="{A28F1856-D2DC-46CC-A9E0-22489C777F4F}" type="presOf" srcId="{1344E0B5-4938-415D-8E95-28F67C01A169}" destId="{D6CE2A41-6680-48AA-9357-61775A9EB449}" srcOrd="0" destOrd="0" presId="urn:microsoft.com/office/officeart/2005/8/layout/radial6"/>
    <dgm:cxn modelId="{DB07F4C9-E248-4EE0-B695-7B151F3CF6E1}" srcId="{E4E68AD1-CEB3-4251-B2A5-9C4398BCCE2B}" destId="{1344E0B5-4938-415D-8E95-28F67C01A169}" srcOrd="3" destOrd="0" parTransId="{9C5BE2E9-D295-4B0B-BE86-0996BEFB324B}" sibTransId="{5723E0A3-A520-4521-9AE8-C5C1AEFC1840}"/>
    <dgm:cxn modelId="{D6FFCB47-C037-4585-AF2D-49607D9B7406}" type="presParOf" srcId="{CC257D2F-1E2B-4E11-A985-A3CB6B33B0F5}" destId="{EE1AB022-B1A6-4778-9CC3-22521B71BBAA}" srcOrd="0" destOrd="0" presId="urn:microsoft.com/office/officeart/2005/8/layout/radial6"/>
    <dgm:cxn modelId="{4B90DB6E-0DF0-4E5F-BE24-39AFBE9344CD}" type="presParOf" srcId="{CC257D2F-1E2B-4E11-A985-A3CB6B33B0F5}" destId="{D386527F-B337-41D5-8038-9E5DF12068AD}" srcOrd="1" destOrd="0" presId="urn:microsoft.com/office/officeart/2005/8/layout/radial6"/>
    <dgm:cxn modelId="{109DC5C1-4956-4E18-9426-53B4A5639A51}" type="presParOf" srcId="{CC257D2F-1E2B-4E11-A985-A3CB6B33B0F5}" destId="{D3D73248-C38D-40B1-A884-2C124BB187F7}" srcOrd="2" destOrd="0" presId="urn:microsoft.com/office/officeart/2005/8/layout/radial6"/>
    <dgm:cxn modelId="{05DC3FAA-2E5A-408C-B805-65BA7D289D47}" type="presParOf" srcId="{CC257D2F-1E2B-4E11-A985-A3CB6B33B0F5}" destId="{C94D49D0-6691-411B-8BAD-1B2A1FF95E22}" srcOrd="3" destOrd="0" presId="urn:microsoft.com/office/officeart/2005/8/layout/radial6"/>
    <dgm:cxn modelId="{B99C2F81-64B8-4AA5-AE19-0906C6703E62}" type="presParOf" srcId="{CC257D2F-1E2B-4E11-A985-A3CB6B33B0F5}" destId="{38BE3689-DD73-4592-81B7-B91CD6C4909A}" srcOrd="4" destOrd="0" presId="urn:microsoft.com/office/officeart/2005/8/layout/radial6"/>
    <dgm:cxn modelId="{A0801E2E-5F8E-41DC-8EA1-5B1215A45082}" type="presParOf" srcId="{CC257D2F-1E2B-4E11-A985-A3CB6B33B0F5}" destId="{4DE0B76B-0F37-4A49-8184-10EB0E2F6FBE}" srcOrd="5" destOrd="0" presId="urn:microsoft.com/office/officeart/2005/8/layout/radial6"/>
    <dgm:cxn modelId="{BDF221A7-0732-4FA7-BA5A-33D47214901E}" type="presParOf" srcId="{CC257D2F-1E2B-4E11-A985-A3CB6B33B0F5}" destId="{320ABFCE-27FA-425E-8AD3-5140B010B2B9}" srcOrd="6" destOrd="0" presId="urn:microsoft.com/office/officeart/2005/8/layout/radial6"/>
    <dgm:cxn modelId="{415249F1-CDD7-4BFA-9923-38F6E50B542E}" type="presParOf" srcId="{CC257D2F-1E2B-4E11-A985-A3CB6B33B0F5}" destId="{ADEDE3F9-3C69-4B60-B4F8-B07AE0B839F1}" srcOrd="7" destOrd="0" presId="urn:microsoft.com/office/officeart/2005/8/layout/radial6"/>
    <dgm:cxn modelId="{617E8D13-279F-4988-A5A1-35C8EAE329F4}" type="presParOf" srcId="{CC257D2F-1E2B-4E11-A985-A3CB6B33B0F5}" destId="{5629F228-3682-469F-AE6F-5DBFDEDC3C40}" srcOrd="8" destOrd="0" presId="urn:microsoft.com/office/officeart/2005/8/layout/radial6"/>
    <dgm:cxn modelId="{D4AE007D-B78E-45E2-B306-A1EC3E785F3A}" type="presParOf" srcId="{CC257D2F-1E2B-4E11-A985-A3CB6B33B0F5}" destId="{39D28AB9-F149-4968-8433-E73468346789}" srcOrd="9" destOrd="0" presId="urn:microsoft.com/office/officeart/2005/8/layout/radial6"/>
    <dgm:cxn modelId="{A07621D2-571E-415A-92F3-B17A903EB9D8}" type="presParOf" srcId="{CC257D2F-1E2B-4E11-A985-A3CB6B33B0F5}" destId="{D6CE2A41-6680-48AA-9357-61775A9EB449}" srcOrd="10" destOrd="0" presId="urn:microsoft.com/office/officeart/2005/8/layout/radial6"/>
    <dgm:cxn modelId="{B6DC83B0-8164-40A3-9C59-413565C7F6E8}" type="presParOf" srcId="{CC257D2F-1E2B-4E11-A985-A3CB6B33B0F5}" destId="{B9E0E537-0762-4E80-AA32-D62EBECDD582}" srcOrd="11" destOrd="0" presId="urn:microsoft.com/office/officeart/2005/8/layout/radial6"/>
    <dgm:cxn modelId="{8AF5BDD8-113B-44F6-812A-AA7A075A2467}" type="presParOf" srcId="{CC257D2F-1E2B-4E11-A985-A3CB6B33B0F5}" destId="{7B15E738-C19A-4C78-88A9-476A3DCC9254}"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75A02C-96C8-4998-94E9-92B43C002126}" type="doc">
      <dgm:prSet loTypeId="urn:microsoft.com/office/officeart/2005/8/layout/hProcess9" loCatId="process" qsTypeId="urn:microsoft.com/office/officeart/2005/8/quickstyle/simple1" qsCatId="simple" csTypeId="urn:microsoft.com/office/officeart/2005/8/colors/accent0_3" csCatId="mainScheme" phldr="1"/>
      <dgm:spPr/>
    </dgm:pt>
    <dgm:pt modelId="{67B4889B-7449-416B-BFF0-BCBA8964C392}">
      <dgm:prSet phldrT="[Text]"/>
      <dgm:spPr/>
      <dgm:t>
        <a:bodyPr/>
        <a:lstStyle/>
        <a:p>
          <a:r>
            <a:rPr lang="en-AU" dirty="0" smtClean="0"/>
            <a:t>Bodyweight exercises</a:t>
          </a:r>
          <a:endParaRPr lang="en-AU" dirty="0"/>
        </a:p>
      </dgm:t>
    </dgm:pt>
    <dgm:pt modelId="{2836B9F9-EC84-4E02-97A3-5054C423BB2A}" type="parTrans" cxnId="{09ED53DD-707C-45B8-B20D-55931B7BCF7F}">
      <dgm:prSet/>
      <dgm:spPr/>
      <dgm:t>
        <a:bodyPr/>
        <a:lstStyle/>
        <a:p>
          <a:endParaRPr lang="en-AU"/>
        </a:p>
      </dgm:t>
    </dgm:pt>
    <dgm:pt modelId="{1C68C5E4-489B-4788-B261-E9F8D93E82AD}" type="sibTrans" cxnId="{09ED53DD-707C-45B8-B20D-55931B7BCF7F}">
      <dgm:prSet/>
      <dgm:spPr/>
      <dgm:t>
        <a:bodyPr/>
        <a:lstStyle/>
        <a:p>
          <a:endParaRPr lang="en-AU"/>
        </a:p>
      </dgm:t>
    </dgm:pt>
    <dgm:pt modelId="{E49A642F-9A49-4751-8011-DCF129B5BBBD}">
      <dgm:prSet phldrT="[Text]"/>
      <dgm:spPr/>
      <dgm:t>
        <a:bodyPr/>
        <a:lstStyle/>
        <a:p>
          <a:r>
            <a:rPr lang="en-AU" dirty="0" smtClean="0"/>
            <a:t>Resistance</a:t>
          </a:r>
          <a:endParaRPr lang="en-AU" dirty="0"/>
        </a:p>
      </dgm:t>
    </dgm:pt>
    <dgm:pt modelId="{8D474037-9AF9-4F0A-ABE3-EAA6F22D5C49}" type="parTrans" cxnId="{4514AB0D-BFF4-47F4-ADC1-A2DF6262773E}">
      <dgm:prSet/>
      <dgm:spPr/>
      <dgm:t>
        <a:bodyPr/>
        <a:lstStyle/>
        <a:p>
          <a:endParaRPr lang="en-AU"/>
        </a:p>
      </dgm:t>
    </dgm:pt>
    <dgm:pt modelId="{A1BAAAC5-613D-4DF7-BA73-B580DFFE4AEB}" type="sibTrans" cxnId="{4514AB0D-BFF4-47F4-ADC1-A2DF6262773E}">
      <dgm:prSet/>
      <dgm:spPr/>
      <dgm:t>
        <a:bodyPr/>
        <a:lstStyle/>
        <a:p>
          <a:endParaRPr lang="en-AU"/>
        </a:p>
      </dgm:t>
    </dgm:pt>
    <dgm:pt modelId="{41942D51-BEA9-4721-9303-50A1C42D70AF}">
      <dgm:prSet phldrT="[Text]"/>
      <dgm:spPr/>
      <dgm:t>
        <a:bodyPr/>
        <a:lstStyle/>
        <a:p>
          <a:r>
            <a:rPr lang="en-AU" dirty="0" smtClean="0"/>
            <a:t>Heavy resistance + Power</a:t>
          </a:r>
          <a:endParaRPr lang="en-AU" dirty="0"/>
        </a:p>
      </dgm:t>
    </dgm:pt>
    <dgm:pt modelId="{44C1A5F5-6A74-4AF3-A193-6C4E03A3B786}" type="parTrans" cxnId="{1C705B55-6A4B-4597-BE16-7B3A08280664}">
      <dgm:prSet/>
      <dgm:spPr/>
      <dgm:t>
        <a:bodyPr/>
        <a:lstStyle/>
        <a:p>
          <a:endParaRPr lang="en-AU"/>
        </a:p>
      </dgm:t>
    </dgm:pt>
    <dgm:pt modelId="{6656F150-00CF-4E01-A8D2-12173197E541}" type="sibTrans" cxnId="{1C705B55-6A4B-4597-BE16-7B3A08280664}">
      <dgm:prSet/>
      <dgm:spPr/>
      <dgm:t>
        <a:bodyPr/>
        <a:lstStyle/>
        <a:p>
          <a:endParaRPr lang="en-AU"/>
        </a:p>
      </dgm:t>
    </dgm:pt>
    <dgm:pt modelId="{DA5AADFA-9A5C-488E-A1F7-5AAAB049475E}" type="pres">
      <dgm:prSet presAssocID="{7D75A02C-96C8-4998-94E9-92B43C002126}" presName="CompostProcess" presStyleCnt="0">
        <dgm:presLayoutVars>
          <dgm:dir/>
          <dgm:resizeHandles val="exact"/>
        </dgm:presLayoutVars>
      </dgm:prSet>
      <dgm:spPr/>
    </dgm:pt>
    <dgm:pt modelId="{D5EB8A55-98B2-475A-8551-FE9BD8698D5C}" type="pres">
      <dgm:prSet presAssocID="{7D75A02C-96C8-4998-94E9-92B43C002126}" presName="arrow" presStyleLbl="bgShp" presStyleIdx="0" presStyleCnt="1"/>
      <dgm:spPr/>
    </dgm:pt>
    <dgm:pt modelId="{E802C927-5621-408B-8743-15964B8C8E9F}" type="pres">
      <dgm:prSet presAssocID="{7D75A02C-96C8-4998-94E9-92B43C002126}" presName="linearProcess" presStyleCnt="0"/>
      <dgm:spPr/>
    </dgm:pt>
    <dgm:pt modelId="{E03F7D6E-9371-4C9A-8A3D-2860C28A2DE6}" type="pres">
      <dgm:prSet presAssocID="{67B4889B-7449-416B-BFF0-BCBA8964C392}" presName="textNode" presStyleLbl="node1" presStyleIdx="0" presStyleCnt="3">
        <dgm:presLayoutVars>
          <dgm:bulletEnabled val="1"/>
        </dgm:presLayoutVars>
      </dgm:prSet>
      <dgm:spPr/>
      <dgm:t>
        <a:bodyPr/>
        <a:lstStyle/>
        <a:p>
          <a:endParaRPr lang="en-AU"/>
        </a:p>
      </dgm:t>
    </dgm:pt>
    <dgm:pt modelId="{A4FAA289-61DD-4878-B5BC-7BB97005CB33}" type="pres">
      <dgm:prSet presAssocID="{1C68C5E4-489B-4788-B261-E9F8D93E82AD}" presName="sibTrans" presStyleCnt="0"/>
      <dgm:spPr/>
    </dgm:pt>
    <dgm:pt modelId="{F2856C94-4849-48AE-BFD3-3C806228308B}" type="pres">
      <dgm:prSet presAssocID="{E49A642F-9A49-4751-8011-DCF129B5BBBD}" presName="textNode" presStyleLbl="node1" presStyleIdx="1" presStyleCnt="3">
        <dgm:presLayoutVars>
          <dgm:bulletEnabled val="1"/>
        </dgm:presLayoutVars>
      </dgm:prSet>
      <dgm:spPr/>
      <dgm:t>
        <a:bodyPr/>
        <a:lstStyle/>
        <a:p>
          <a:endParaRPr lang="en-AU"/>
        </a:p>
      </dgm:t>
    </dgm:pt>
    <dgm:pt modelId="{2ECE70B5-EAB7-427D-865C-D1FD80984456}" type="pres">
      <dgm:prSet presAssocID="{A1BAAAC5-613D-4DF7-BA73-B580DFFE4AEB}" presName="sibTrans" presStyleCnt="0"/>
      <dgm:spPr/>
    </dgm:pt>
    <dgm:pt modelId="{F9B6A4FF-ACB0-4637-BF71-C11DF3C7D48B}" type="pres">
      <dgm:prSet presAssocID="{41942D51-BEA9-4721-9303-50A1C42D70AF}" presName="textNode" presStyleLbl="node1" presStyleIdx="2" presStyleCnt="3">
        <dgm:presLayoutVars>
          <dgm:bulletEnabled val="1"/>
        </dgm:presLayoutVars>
      </dgm:prSet>
      <dgm:spPr/>
      <dgm:t>
        <a:bodyPr/>
        <a:lstStyle/>
        <a:p>
          <a:endParaRPr lang="en-AU"/>
        </a:p>
      </dgm:t>
    </dgm:pt>
  </dgm:ptLst>
  <dgm:cxnLst>
    <dgm:cxn modelId="{1F12AECE-3923-4BD2-A415-E1B91E075692}" type="presOf" srcId="{E49A642F-9A49-4751-8011-DCF129B5BBBD}" destId="{F2856C94-4849-48AE-BFD3-3C806228308B}" srcOrd="0" destOrd="0" presId="urn:microsoft.com/office/officeart/2005/8/layout/hProcess9"/>
    <dgm:cxn modelId="{1C705B55-6A4B-4597-BE16-7B3A08280664}" srcId="{7D75A02C-96C8-4998-94E9-92B43C002126}" destId="{41942D51-BEA9-4721-9303-50A1C42D70AF}" srcOrd="2" destOrd="0" parTransId="{44C1A5F5-6A74-4AF3-A193-6C4E03A3B786}" sibTransId="{6656F150-00CF-4E01-A8D2-12173197E541}"/>
    <dgm:cxn modelId="{4592DF32-04C2-46DD-9E56-06F5729B2827}" type="presOf" srcId="{7D75A02C-96C8-4998-94E9-92B43C002126}" destId="{DA5AADFA-9A5C-488E-A1F7-5AAAB049475E}" srcOrd="0" destOrd="0" presId="urn:microsoft.com/office/officeart/2005/8/layout/hProcess9"/>
    <dgm:cxn modelId="{4514AB0D-BFF4-47F4-ADC1-A2DF6262773E}" srcId="{7D75A02C-96C8-4998-94E9-92B43C002126}" destId="{E49A642F-9A49-4751-8011-DCF129B5BBBD}" srcOrd="1" destOrd="0" parTransId="{8D474037-9AF9-4F0A-ABE3-EAA6F22D5C49}" sibTransId="{A1BAAAC5-613D-4DF7-BA73-B580DFFE4AEB}"/>
    <dgm:cxn modelId="{05CCA0E9-EFA9-4B5F-81CC-AC7D456CAF42}" type="presOf" srcId="{67B4889B-7449-416B-BFF0-BCBA8964C392}" destId="{E03F7D6E-9371-4C9A-8A3D-2860C28A2DE6}" srcOrd="0" destOrd="0" presId="urn:microsoft.com/office/officeart/2005/8/layout/hProcess9"/>
    <dgm:cxn modelId="{09ED53DD-707C-45B8-B20D-55931B7BCF7F}" srcId="{7D75A02C-96C8-4998-94E9-92B43C002126}" destId="{67B4889B-7449-416B-BFF0-BCBA8964C392}" srcOrd="0" destOrd="0" parTransId="{2836B9F9-EC84-4E02-97A3-5054C423BB2A}" sibTransId="{1C68C5E4-489B-4788-B261-E9F8D93E82AD}"/>
    <dgm:cxn modelId="{559E7336-20D9-4E40-A5A8-928429F11760}" type="presOf" srcId="{41942D51-BEA9-4721-9303-50A1C42D70AF}" destId="{F9B6A4FF-ACB0-4637-BF71-C11DF3C7D48B}" srcOrd="0" destOrd="0" presId="urn:microsoft.com/office/officeart/2005/8/layout/hProcess9"/>
    <dgm:cxn modelId="{B565CE64-1F04-4585-85E8-0A7B0E82C671}" type="presParOf" srcId="{DA5AADFA-9A5C-488E-A1F7-5AAAB049475E}" destId="{D5EB8A55-98B2-475A-8551-FE9BD8698D5C}" srcOrd="0" destOrd="0" presId="urn:microsoft.com/office/officeart/2005/8/layout/hProcess9"/>
    <dgm:cxn modelId="{8F60A1E0-8B43-4AF1-B56E-D4D66E3D1830}" type="presParOf" srcId="{DA5AADFA-9A5C-488E-A1F7-5AAAB049475E}" destId="{E802C927-5621-408B-8743-15964B8C8E9F}" srcOrd="1" destOrd="0" presId="urn:microsoft.com/office/officeart/2005/8/layout/hProcess9"/>
    <dgm:cxn modelId="{6F382AFA-E9C3-469C-A713-F4A3D3AC5C80}" type="presParOf" srcId="{E802C927-5621-408B-8743-15964B8C8E9F}" destId="{E03F7D6E-9371-4C9A-8A3D-2860C28A2DE6}" srcOrd="0" destOrd="0" presId="urn:microsoft.com/office/officeart/2005/8/layout/hProcess9"/>
    <dgm:cxn modelId="{B0968AF4-041F-4AED-BD3F-C1BDE225EB04}" type="presParOf" srcId="{E802C927-5621-408B-8743-15964B8C8E9F}" destId="{A4FAA289-61DD-4878-B5BC-7BB97005CB33}" srcOrd="1" destOrd="0" presId="urn:microsoft.com/office/officeart/2005/8/layout/hProcess9"/>
    <dgm:cxn modelId="{5ABE3FB2-1B70-4652-812D-D0C3DBA966EE}" type="presParOf" srcId="{E802C927-5621-408B-8743-15964B8C8E9F}" destId="{F2856C94-4849-48AE-BFD3-3C806228308B}" srcOrd="2" destOrd="0" presId="urn:microsoft.com/office/officeart/2005/8/layout/hProcess9"/>
    <dgm:cxn modelId="{50ADE8CB-9DC3-49EB-8B71-60A32EE98B8F}" type="presParOf" srcId="{E802C927-5621-408B-8743-15964B8C8E9F}" destId="{2ECE70B5-EAB7-427D-865C-D1FD80984456}" srcOrd="3" destOrd="0" presId="urn:microsoft.com/office/officeart/2005/8/layout/hProcess9"/>
    <dgm:cxn modelId="{25BC17EA-7653-417D-8BC8-46D5561F91EB}" type="presParOf" srcId="{E802C927-5621-408B-8743-15964B8C8E9F}" destId="{F9B6A4FF-ACB0-4637-BF71-C11DF3C7D48B}"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C3FF41-0F24-466A-A843-6B2CE6E01730}">
      <dsp:nvSpPr>
        <dsp:cNvPr id="0" name=""/>
        <dsp:cNvSpPr/>
      </dsp:nvSpPr>
      <dsp:spPr>
        <a:xfrm>
          <a:off x="0" y="864606"/>
          <a:ext cx="8229600" cy="131917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AU" sz="5500" kern="1200" dirty="0" smtClean="0"/>
            <a:t>Injury Prevention</a:t>
          </a:r>
          <a:endParaRPr lang="en-AU" sz="5500" kern="1200" dirty="0"/>
        </a:p>
      </dsp:txBody>
      <dsp:txXfrm>
        <a:off x="0" y="864606"/>
        <a:ext cx="8229600" cy="1319175"/>
      </dsp:txXfrm>
    </dsp:sp>
    <dsp:sp modelId="{4A0A434C-0270-464F-A143-CBB557E03FEF}">
      <dsp:nvSpPr>
        <dsp:cNvPr id="0" name=""/>
        <dsp:cNvSpPr/>
      </dsp:nvSpPr>
      <dsp:spPr>
        <a:xfrm>
          <a:off x="0" y="2342181"/>
          <a:ext cx="8229600" cy="1319175"/>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AU" sz="5500" kern="1200" dirty="0" smtClean="0"/>
            <a:t>Performance Improvement</a:t>
          </a:r>
          <a:endParaRPr lang="en-AU" sz="5500" kern="1200" dirty="0"/>
        </a:p>
      </dsp:txBody>
      <dsp:txXfrm>
        <a:off x="0" y="2342181"/>
        <a:ext cx="8229600" cy="13191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15E738-C19A-4C78-88A9-476A3DCC9254}">
      <dsp:nvSpPr>
        <dsp:cNvPr id="0" name=""/>
        <dsp:cNvSpPr/>
      </dsp:nvSpPr>
      <dsp:spPr>
        <a:xfrm>
          <a:off x="4300632" y="556216"/>
          <a:ext cx="3712102" cy="3712102"/>
        </a:xfrm>
        <a:prstGeom prst="blockArc">
          <a:avLst>
            <a:gd name="adj1" fmla="val 10800000"/>
            <a:gd name="adj2" fmla="val 1620000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D28AB9-F149-4968-8433-E73468346789}">
      <dsp:nvSpPr>
        <dsp:cNvPr id="0" name=""/>
        <dsp:cNvSpPr/>
      </dsp:nvSpPr>
      <dsp:spPr>
        <a:xfrm>
          <a:off x="4300632" y="556216"/>
          <a:ext cx="3712102" cy="3712102"/>
        </a:xfrm>
        <a:prstGeom prst="blockArc">
          <a:avLst>
            <a:gd name="adj1" fmla="val 5400000"/>
            <a:gd name="adj2" fmla="val 1080000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0ABFCE-27FA-425E-8AD3-5140B010B2B9}">
      <dsp:nvSpPr>
        <dsp:cNvPr id="0" name=""/>
        <dsp:cNvSpPr/>
      </dsp:nvSpPr>
      <dsp:spPr>
        <a:xfrm>
          <a:off x="4300632" y="556216"/>
          <a:ext cx="3712102" cy="3712102"/>
        </a:xfrm>
        <a:prstGeom prst="blockArc">
          <a:avLst>
            <a:gd name="adj1" fmla="val 0"/>
            <a:gd name="adj2" fmla="val 540000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4D49D0-6691-411B-8BAD-1B2A1FF95E22}">
      <dsp:nvSpPr>
        <dsp:cNvPr id="0" name=""/>
        <dsp:cNvSpPr/>
      </dsp:nvSpPr>
      <dsp:spPr>
        <a:xfrm>
          <a:off x="4300632" y="556216"/>
          <a:ext cx="3712102" cy="3712102"/>
        </a:xfrm>
        <a:prstGeom prst="blockArc">
          <a:avLst>
            <a:gd name="adj1" fmla="val 16200000"/>
            <a:gd name="adj2" fmla="val 0"/>
            <a:gd name="adj3" fmla="val 463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1AB022-B1A6-4778-9CC3-22521B71BBAA}">
      <dsp:nvSpPr>
        <dsp:cNvPr id="0" name=""/>
        <dsp:cNvSpPr/>
      </dsp:nvSpPr>
      <dsp:spPr>
        <a:xfrm>
          <a:off x="5302925" y="1558509"/>
          <a:ext cx="1707517" cy="17075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AU" sz="1900" kern="1200" dirty="0" smtClean="0"/>
            <a:t>Physical preparation</a:t>
          </a:r>
          <a:endParaRPr lang="en-AU" sz="1900" kern="1200" dirty="0"/>
        </a:p>
      </dsp:txBody>
      <dsp:txXfrm>
        <a:off x="5302925" y="1558509"/>
        <a:ext cx="1707517" cy="1707517"/>
      </dsp:txXfrm>
    </dsp:sp>
    <dsp:sp modelId="{D386527F-B337-41D5-8038-9E5DF12068AD}">
      <dsp:nvSpPr>
        <dsp:cNvPr id="0" name=""/>
        <dsp:cNvSpPr/>
      </dsp:nvSpPr>
      <dsp:spPr>
        <a:xfrm>
          <a:off x="5559052" y="1615"/>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AU" sz="2000" kern="1200" dirty="0" smtClean="0"/>
            <a:t>Fitness</a:t>
          </a:r>
          <a:endParaRPr lang="en-AU" sz="2000" kern="1200" dirty="0"/>
        </a:p>
      </dsp:txBody>
      <dsp:txXfrm>
        <a:off x="5559052" y="1615"/>
        <a:ext cx="1195262" cy="1195262"/>
      </dsp:txXfrm>
    </dsp:sp>
    <dsp:sp modelId="{38BE3689-DD73-4592-81B7-B91CD6C4909A}">
      <dsp:nvSpPr>
        <dsp:cNvPr id="0" name=""/>
        <dsp:cNvSpPr/>
      </dsp:nvSpPr>
      <dsp:spPr>
        <a:xfrm>
          <a:off x="7372074" y="1814636"/>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dirty="0" smtClean="0"/>
            <a:t>Training methods</a:t>
          </a:r>
          <a:endParaRPr lang="en-AU" sz="1600" kern="1200" dirty="0"/>
        </a:p>
      </dsp:txBody>
      <dsp:txXfrm>
        <a:off x="7372074" y="1814636"/>
        <a:ext cx="1195262" cy="1195262"/>
      </dsp:txXfrm>
    </dsp:sp>
    <dsp:sp modelId="{ADEDE3F9-3C69-4B60-B4F8-B07AE0B839F1}">
      <dsp:nvSpPr>
        <dsp:cNvPr id="0" name=""/>
        <dsp:cNvSpPr/>
      </dsp:nvSpPr>
      <dsp:spPr>
        <a:xfrm>
          <a:off x="5559052" y="3627658"/>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AU" sz="1600" kern="1200" dirty="0" smtClean="0"/>
            <a:t>Younger athletes</a:t>
          </a:r>
          <a:endParaRPr lang="en-AU" sz="1600" kern="1200" dirty="0"/>
        </a:p>
      </dsp:txBody>
      <dsp:txXfrm>
        <a:off x="5559052" y="3627658"/>
        <a:ext cx="1195262" cy="1195262"/>
      </dsp:txXfrm>
    </dsp:sp>
    <dsp:sp modelId="{D6CE2A41-6680-48AA-9357-61775A9EB449}">
      <dsp:nvSpPr>
        <dsp:cNvPr id="0" name=""/>
        <dsp:cNvSpPr/>
      </dsp:nvSpPr>
      <dsp:spPr>
        <a:xfrm>
          <a:off x="3746031" y="1814636"/>
          <a:ext cx="1195262" cy="119526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AU" sz="1400" kern="1200" dirty="0" smtClean="0"/>
            <a:t>Movement/Injury </a:t>
          </a:r>
        </a:p>
        <a:p>
          <a:pPr lvl="0" algn="ctr" defTabSz="622300">
            <a:lnSpc>
              <a:spcPct val="90000"/>
            </a:lnSpc>
            <a:spcBef>
              <a:spcPct val="0"/>
            </a:spcBef>
            <a:spcAft>
              <a:spcPct val="35000"/>
            </a:spcAft>
          </a:pPr>
          <a:r>
            <a:rPr lang="en-AU" sz="1400" kern="1200" dirty="0" smtClean="0"/>
            <a:t>(&amp; key anatomy)</a:t>
          </a:r>
          <a:endParaRPr lang="en-AU" sz="1400" kern="1200" dirty="0"/>
        </a:p>
      </dsp:txBody>
      <dsp:txXfrm>
        <a:off x="3746031" y="1814636"/>
        <a:ext cx="1195262" cy="119526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3EC49-AC3B-4A1C-9323-F3140D1858DD}" type="datetimeFigureOut">
              <a:rPr lang="en-AU" smtClean="0"/>
              <a:pPr/>
              <a:t>21/03/2012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1B968-A8F0-4B51-AA5A-81F65BF5783A}"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F61B968-A8F0-4B51-AA5A-81F65BF5783A}" type="slidenum">
              <a:rPr lang="en-AU" smtClean="0"/>
              <a:pPr/>
              <a:t>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07721A-3084-404B-B4F5-1F80417F5C0A}" type="datetimeFigureOut">
              <a:rPr lang="en-AU" smtClean="0"/>
              <a:pPr/>
              <a:t>21/03/2012</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90879D84-2958-4426-96DE-1BD7D4B5747B}" type="slidenum">
              <a:rPr lang="en-AU" smtClean="0"/>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07721A-3084-404B-B4F5-1F80417F5C0A}" type="datetimeFigureOut">
              <a:rPr lang="en-AU" smtClean="0"/>
              <a:pPr/>
              <a:t>21/03/2012</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79D84-2958-4426-96DE-1BD7D4B5747B}"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steveforcone@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024" y="1886967"/>
            <a:ext cx="7772400" cy="2550145"/>
          </a:xfrm>
        </p:spPr>
        <p:txBody>
          <a:bodyPr>
            <a:normAutofit fontScale="90000"/>
          </a:bodyPr>
          <a:lstStyle/>
          <a:p>
            <a:r>
              <a:rPr lang="en-AU" sz="9800" dirty="0" smtClean="0"/>
              <a:t>AFL Level 1 Coach</a:t>
            </a:r>
            <a:r>
              <a:rPr lang="en-AU" dirty="0" smtClean="0"/>
              <a:t/>
            </a:r>
            <a:br>
              <a:rPr lang="en-AU" dirty="0" smtClean="0"/>
            </a:br>
            <a:r>
              <a:rPr lang="en-AU" dirty="0" smtClean="0"/>
              <a:t/>
            </a:r>
            <a:br>
              <a:rPr lang="en-AU" dirty="0" smtClean="0"/>
            </a:br>
            <a:r>
              <a:rPr lang="en-AU" dirty="0" smtClean="0">
                <a:solidFill>
                  <a:schemeClr val="bg1">
                    <a:lumMod val="50000"/>
                  </a:schemeClr>
                </a:solidFill>
              </a:rPr>
              <a:t>Physical Preparation</a:t>
            </a:r>
            <a:br>
              <a:rPr lang="en-AU" dirty="0" smtClean="0">
                <a:solidFill>
                  <a:schemeClr val="bg1">
                    <a:lumMod val="50000"/>
                  </a:schemeClr>
                </a:solidFill>
              </a:rPr>
            </a:br>
            <a:r>
              <a:rPr lang="en-AU" dirty="0" smtClean="0">
                <a:solidFill>
                  <a:schemeClr val="bg1">
                    <a:lumMod val="50000"/>
                  </a:schemeClr>
                </a:solidFill>
              </a:rPr>
              <a:t>Steve Forcone</a:t>
            </a:r>
            <a:r>
              <a:rPr lang="en-AU" sz="4000" dirty="0" smtClean="0">
                <a:solidFill>
                  <a:schemeClr val="bg1">
                    <a:lumMod val="50000"/>
                  </a:schemeClr>
                </a:solidFill>
              </a:rPr>
              <a:t/>
            </a:r>
            <a:br>
              <a:rPr lang="en-AU" sz="4000" dirty="0" smtClean="0">
                <a:solidFill>
                  <a:schemeClr val="bg1">
                    <a:lumMod val="50000"/>
                  </a:schemeClr>
                </a:solidFill>
              </a:rPr>
            </a:br>
            <a:endParaRPr lang="en-AU" dirty="0"/>
          </a:p>
        </p:txBody>
      </p:sp>
    </p:spTree>
    <p:extLst>
      <p:ext uri="{BB962C8B-B14F-4D97-AF65-F5344CB8AC3E}">
        <p14:creationId xmlns="" xmlns:p14="http://schemas.microsoft.com/office/powerpoint/2010/main" val="1375887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2010 Injury Report</a:t>
            </a:r>
            <a:endParaRPr lang="en-AU" dirty="0"/>
          </a:p>
        </p:txBody>
      </p:sp>
      <p:sp>
        <p:nvSpPr>
          <p:cNvPr id="4" name="Content Placeholder 3"/>
          <p:cNvSpPr>
            <a:spLocks noGrp="1"/>
          </p:cNvSpPr>
          <p:nvPr>
            <p:ph idx="1"/>
          </p:nvPr>
        </p:nvSpPr>
        <p:spPr/>
        <p:txBody>
          <a:bodyPr/>
          <a:lstStyle/>
          <a:p>
            <a:r>
              <a:rPr lang="en-AU" dirty="0" smtClean="0"/>
              <a:t>Major injury prevalence:</a:t>
            </a:r>
          </a:p>
          <a:p>
            <a:pPr marL="514350" indent="-514350">
              <a:buFont typeface="+mj-lt"/>
              <a:buAutoNum type="arabicPeriod"/>
            </a:pPr>
            <a:r>
              <a:rPr lang="en-AU" dirty="0" smtClean="0"/>
              <a:t>Hamstring strain</a:t>
            </a:r>
          </a:p>
          <a:p>
            <a:pPr marL="514350" indent="-514350">
              <a:buFont typeface="+mj-lt"/>
              <a:buAutoNum type="arabicPeriod"/>
            </a:pPr>
            <a:r>
              <a:rPr lang="en-AU" dirty="0" smtClean="0"/>
              <a:t>Groin strain/OP</a:t>
            </a:r>
          </a:p>
          <a:p>
            <a:pPr marL="514350" indent="-514350">
              <a:buFont typeface="+mj-lt"/>
              <a:buAutoNum type="arabicPeriod"/>
            </a:pPr>
            <a:r>
              <a:rPr lang="en-AU" dirty="0" smtClean="0"/>
              <a:t>Ankle joint sprains</a:t>
            </a:r>
          </a:p>
          <a:p>
            <a:pPr marL="514350" indent="-514350">
              <a:buFont typeface="+mj-lt"/>
              <a:buAutoNum type="arabicPeriod"/>
            </a:pPr>
            <a:r>
              <a:rPr lang="en-AU" dirty="0" smtClean="0"/>
              <a:t>Calf strain, quadriceps strain, lumbar/thoracic injury, knee cartilage injury</a:t>
            </a:r>
          </a:p>
          <a:p>
            <a:pPr marL="514350" indent="-514350">
              <a:buFont typeface="+mj-lt"/>
              <a:buAutoNum type="arabicPeriod"/>
            </a:pPr>
            <a:r>
              <a:rPr lang="en-AU" dirty="0" smtClean="0"/>
              <a:t>Shoulder sprain &amp; dislocation</a:t>
            </a:r>
          </a:p>
          <a:p>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en-AU" sz="3200" dirty="0" smtClean="0"/>
              <a:t>Preparation Focus – Injury prevention</a:t>
            </a:r>
            <a:endParaRPr lang="en-AU" sz="3200" dirty="0"/>
          </a:p>
        </p:txBody>
      </p:sp>
      <p:pic>
        <p:nvPicPr>
          <p:cNvPr id="5" name="Picture 4" descr="muscularsystem.jpg"/>
          <p:cNvPicPr>
            <a:picLocks noChangeAspect="1"/>
          </p:cNvPicPr>
          <p:nvPr/>
        </p:nvPicPr>
        <p:blipFill>
          <a:blip r:embed="rId2" cstate="print"/>
          <a:stretch>
            <a:fillRect/>
          </a:stretch>
        </p:blipFill>
        <p:spPr>
          <a:xfrm>
            <a:off x="1907704" y="836712"/>
            <a:ext cx="5691329" cy="5832648"/>
          </a:xfrm>
          <a:prstGeom prst="rect">
            <a:avLst/>
          </a:prstGeom>
        </p:spPr>
      </p:pic>
      <p:cxnSp>
        <p:nvCxnSpPr>
          <p:cNvPr id="9" name="Straight Arrow Connector 8"/>
          <p:cNvCxnSpPr/>
          <p:nvPr/>
        </p:nvCxnSpPr>
        <p:spPr>
          <a:xfrm flipH="1" flipV="1">
            <a:off x="6588224" y="4509120"/>
            <a:ext cx="1584176"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300192" y="1772816"/>
            <a:ext cx="165618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716016" y="5373216"/>
            <a:ext cx="1008112"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347864" y="5877272"/>
            <a:ext cx="136815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475656" y="4077072"/>
            <a:ext cx="158417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475656" y="4437112"/>
            <a:ext cx="1368152"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403648" y="2996952"/>
            <a:ext cx="158417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67944" y="6237312"/>
            <a:ext cx="1368152" cy="369332"/>
          </a:xfrm>
          <a:prstGeom prst="rect">
            <a:avLst/>
          </a:prstGeom>
          <a:noFill/>
        </p:spPr>
        <p:txBody>
          <a:bodyPr wrap="square" rtlCol="0">
            <a:spAutoFit/>
          </a:bodyPr>
          <a:lstStyle/>
          <a:p>
            <a:r>
              <a:rPr lang="en-AU" dirty="0" smtClean="0"/>
              <a:t>Calf/ankle</a:t>
            </a:r>
            <a:endParaRPr lang="en-AU" dirty="0"/>
          </a:p>
        </p:txBody>
      </p:sp>
      <p:sp>
        <p:nvSpPr>
          <p:cNvPr id="13" name="TextBox 12"/>
          <p:cNvSpPr txBox="1"/>
          <p:nvPr/>
        </p:nvSpPr>
        <p:spPr>
          <a:xfrm>
            <a:off x="691952" y="2861320"/>
            <a:ext cx="864096" cy="369332"/>
          </a:xfrm>
          <a:prstGeom prst="rect">
            <a:avLst/>
          </a:prstGeom>
          <a:noFill/>
        </p:spPr>
        <p:txBody>
          <a:bodyPr wrap="square" rtlCol="0">
            <a:spAutoFit/>
          </a:bodyPr>
          <a:lstStyle/>
          <a:p>
            <a:r>
              <a:rPr lang="en-AU" dirty="0" smtClean="0"/>
              <a:t>Trunk</a:t>
            </a:r>
            <a:endParaRPr lang="en-AU" dirty="0"/>
          </a:p>
        </p:txBody>
      </p:sp>
      <p:sp>
        <p:nvSpPr>
          <p:cNvPr id="14" name="TextBox 13"/>
          <p:cNvSpPr txBox="1"/>
          <p:nvPr/>
        </p:nvSpPr>
        <p:spPr>
          <a:xfrm>
            <a:off x="755576" y="4067780"/>
            <a:ext cx="864096" cy="369332"/>
          </a:xfrm>
          <a:prstGeom prst="rect">
            <a:avLst/>
          </a:prstGeom>
          <a:noFill/>
        </p:spPr>
        <p:txBody>
          <a:bodyPr wrap="square" rtlCol="0">
            <a:spAutoFit/>
          </a:bodyPr>
          <a:lstStyle/>
          <a:p>
            <a:r>
              <a:rPr lang="en-AU" dirty="0" smtClean="0"/>
              <a:t>Groin</a:t>
            </a:r>
            <a:endParaRPr lang="en-AU" dirty="0"/>
          </a:p>
        </p:txBody>
      </p:sp>
      <p:sp>
        <p:nvSpPr>
          <p:cNvPr id="16" name="TextBox 15"/>
          <p:cNvSpPr txBox="1"/>
          <p:nvPr/>
        </p:nvSpPr>
        <p:spPr>
          <a:xfrm>
            <a:off x="755576" y="5301208"/>
            <a:ext cx="864096" cy="369332"/>
          </a:xfrm>
          <a:prstGeom prst="rect">
            <a:avLst/>
          </a:prstGeom>
          <a:noFill/>
        </p:spPr>
        <p:txBody>
          <a:bodyPr wrap="square" rtlCol="0">
            <a:spAutoFit/>
          </a:bodyPr>
          <a:lstStyle/>
          <a:p>
            <a:r>
              <a:rPr lang="en-AU" dirty="0" smtClean="0"/>
              <a:t>Quad</a:t>
            </a:r>
            <a:endParaRPr lang="en-AU" dirty="0"/>
          </a:p>
        </p:txBody>
      </p:sp>
      <p:sp>
        <p:nvSpPr>
          <p:cNvPr id="17" name="TextBox 16"/>
          <p:cNvSpPr txBox="1"/>
          <p:nvPr/>
        </p:nvSpPr>
        <p:spPr>
          <a:xfrm>
            <a:off x="7703840" y="5085184"/>
            <a:ext cx="1440160" cy="369332"/>
          </a:xfrm>
          <a:prstGeom prst="rect">
            <a:avLst/>
          </a:prstGeom>
          <a:noFill/>
        </p:spPr>
        <p:txBody>
          <a:bodyPr wrap="square" rtlCol="0">
            <a:spAutoFit/>
          </a:bodyPr>
          <a:lstStyle/>
          <a:p>
            <a:r>
              <a:rPr lang="en-AU" dirty="0" smtClean="0"/>
              <a:t>Hamstring</a:t>
            </a:r>
            <a:endParaRPr lang="en-AU" dirty="0"/>
          </a:p>
        </p:txBody>
      </p:sp>
      <p:sp>
        <p:nvSpPr>
          <p:cNvPr id="18" name="TextBox 17"/>
          <p:cNvSpPr txBox="1"/>
          <p:nvPr/>
        </p:nvSpPr>
        <p:spPr>
          <a:xfrm>
            <a:off x="7956376" y="1556792"/>
            <a:ext cx="1331640" cy="369332"/>
          </a:xfrm>
          <a:prstGeom prst="rect">
            <a:avLst/>
          </a:prstGeom>
          <a:noFill/>
        </p:spPr>
        <p:txBody>
          <a:bodyPr wrap="square" rtlCol="0">
            <a:spAutoFit/>
          </a:bodyPr>
          <a:lstStyle/>
          <a:p>
            <a:r>
              <a:rPr lang="en-AU" dirty="0" smtClean="0"/>
              <a:t>Shoulder</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2:</a:t>
            </a:r>
            <a:br>
              <a:rPr lang="en-AU" dirty="0" smtClean="0"/>
            </a:br>
            <a:r>
              <a:rPr lang="en-AU" dirty="0" smtClean="0"/>
              <a:t>Key Fitness Components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Fitness Components</a:t>
            </a:r>
            <a:endParaRPr lang="en-AU" dirty="0"/>
          </a:p>
        </p:txBody>
      </p:sp>
      <p:sp>
        <p:nvSpPr>
          <p:cNvPr id="4" name="Content Placeholder 3"/>
          <p:cNvSpPr>
            <a:spLocks noGrp="1"/>
          </p:cNvSpPr>
          <p:nvPr>
            <p:ph idx="1"/>
          </p:nvPr>
        </p:nvSpPr>
        <p:spPr/>
        <p:txBody>
          <a:bodyPr>
            <a:normAutofit/>
          </a:bodyPr>
          <a:lstStyle/>
          <a:p>
            <a:r>
              <a:rPr lang="en-AU" dirty="0" smtClean="0"/>
              <a:t>Based on performance &amp; injury data key components of Physical Preparation for AFL:</a:t>
            </a:r>
          </a:p>
          <a:p>
            <a:pPr marL="514350" indent="-514350">
              <a:buFont typeface="+mj-lt"/>
              <a:buAutoNum type="arabicPeriod"/>
            </a:pPr>
            <a:r>
              <a:rPr lang="en-AU" dirty="0" smtClean="0"/>
              <a:t>Muscular strength</a:t>
            </a:r>
          </a:p>
          <a:p>
            <a:pPr marL="514350" indent="-514350">
              <a:buFont typeface="+mj-lt"/>
              <a:buAutoNum type="arabicPeriod"/>
            </a:pPr>
            <a:r>
              <a:rPr lang="en-AU" dirty="0" smtClean="0"/>
              <a:t>Aerobic endurance/power</a:t>
            </a:r>
          </a:p>
          <a:p>
            <a:pPr marL="514350" indent="-514350">
              <a:buFont typeface="+mj-lt"/>
              <a:buAutoNum type="arabicPeriod"/>
            </a:pPr>
            <a:r>
              <a:rPr lang="en-AU" dirty="0" smtClean="0"/>
              <a:t>Speed &amp; Change of Direction (inc. Power)</a:t>
            </a:r>
          </a:p>
          <a:p>
            <a:pPr marL="514350" indent="-514350" algn="ctr">
              <a:buNone/>
            </a:pPr>
            <a:r>
              <a:rPr lang="en-AU" sz="4800" dirty="0" smtClean="0"/>
              <a:t>RUNNING ABILITY = main focus</a:t>
            </a:r>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Running Ability</a:t>
            </a:r>
            <a:endParaRPr lang="en-AU" dirty="0"/>
          </a:p>
        </p:txBody>
      </p:sp>
      <p:sp>
        <p:nvSpPr>
          <p:cNvPr id="4" name="Content Placeholder 3"/>
          <p:cNvSpPr>
            <a:spLocks noGrp="1"/>
          </p:cNvSpPr>
          <p:nvPr>
            <p:ph idx="1"/>
          </p:nvPr>
        </p:nvSpPr>
        <p:spPr>
          <a:xfrm>
            <a:off x="457200" y="1268760"/>
            <a:ext cx="8229600" cy="4525963"/>
          </a:xfrm>
        </p:spPr>
        <p:txBody>
          <a:bodyPr/>
          <a:lstStyle/>
          <a:p>
            <a:r>
              <a:rPr lang="en-AU" dirty="0" smtClean="0"/>
              <a:t>Repeated sprint performance not only determined by how ‘fit’ an athlete is</a:t>
            </a:r>
          </a:p>
          <a:p>
            <a:pPr algn="ctr">
              <a:buNone/>
            </a:pPr>
            <a:r>
              <a:rPr lang="en-AU" sz="4400" b="1" dirty="0" smtClean="0"/>
              <a:t>Repeated sprinting</a:t>
            </a:r>
          </a:p>
          <a:p>
            <a:pPr marL="514350" indent="-514350">
              <a:buFont typeface="+mj-lt"/>
              <a:buAutoNum type="arabicPeriod"/>
            </a:pPr>
            <a:endParaRPr lang="en-AU" dirty="0" smtClean="0"/>
          </a:p>
        </p:txBody>
      </p:sp>
      <p:cxnSp>
        <p:nvCxnSpPr>
          <p:cNvPr id="6" name="Straight Arrow Connector 5"/>
          <p:cNvCxnSpPr/>
          <p:nvPr/>
        </p:nvCxnSpPr>
        <p:spPr>
          <a:xfrm flipH="1">
            <a:off x="2699792" y="3068960"/>
            <a:ext cx="1296144" cy="13681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4644008" y="3068960"/>
            <a:ext cx="1152128" cy="13681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1403648" y="4365104"/>
            <a:ext cx="3024336" cy="1323439"/>
          </a:xfrm>
          <a:prstGeom prst="rect">
            <a:avLst/>
          </a:prstGeom>
          <a:noFill/>
        </p:spPr>
        <p:txBody>
          <a:bodyPr wrap="square" rtlCol="0">
            <a:spAutoFit/>
          </a:bodyPr>
          <a:lstStyle/>
          <a:p>
            <a:r>
              <a:rPr lang="en-AU" sz="2000" b="1" dirty="0" smtClean="0"/>
              <a:t>Neuro</a:t>
            </a:r>
            <a:r>
              <a:rPr lang="en-AU" sz="2000" b="1" i="1" dirty="0" smtClean="0"/>
              <a:t>muscular</a:t>
            </a:r>
            <a:r>
              <a:rPr lang="en-AU" sz="2000" b="1" dirty="0" smtClean="0"/>
              <a:t> aspect:</a:t>
            </a:r>
          </a:p>
          <a:p>
            <a:r>
              <a:rPr lang="en-AU" sz="2000" dirty="0" smtClean="0"/>
              <a:t>Strength</a:t>
            </a:r>
          </a:p>
          <a:p>
            <a:r>
              <a:rPr lang="en-AU" sz="2000" dirty="0" smtClean="0"/>
              <a:t>Speed</a:t>
            </a:r>
          </a:p>
          <a:p>
            <a:r>
              <a:rPr lang="en-AU" sz="2000" dirty="0" smtClean="0"/>
              <a:t>Power</a:t>
            </a:r>
            <a:endParaRPr lang="en-AU" sz="2000" dirty="0"/>
          </a:p>
        </p:txBody>
      </p:sp>
      <p:sp>
        <p:nvSpPr>
          <p:cNvPr id="19" name="TextBox 18"/>
          <p:cNvSpPr txBox="1"/>
          <p:nvPr/>
        </p:nvSpPr>
        <p:spPr>
          <a:xfrm>
            <a:off x="5364088" y="4365104"/>
            <a:ext cx="2808312" cy="1323439"/>
          </a:xfrm>
          <a:prstGeom prst="rect">
            <a:avLst/>
          </a:prstGeom>
          <a:noFill/>
        </p:spPr>
        <p:txBody>
          <a:bodyPr wrap="square" rtlCol="0">
            <a:spAutoFit/>
          </a:bodyPr>
          <a:lstStyle/>
          <a:p>
            <a:r>
              <a:rPr lang="en-AU" sz="2000" b="1" i="1" dirty="0" smtClean="0"/>
              <a:t>Metabolic</a:t>
            </a:r>
            <a:r>
              <a:rPr lang="en-AU" sz="2000" b="1" dirty="0" smtClean="0"/>
              <a:t> aspect:</a:t>
            </a:r>
          </a:p>
          <a:p>
            <a:r>
              <a:rPr lang="en-AU" sz="2000" dirty="0" smtClean="0"/>
              <a:t>Recovery b/w efforts</a:t>
            </a:r>
          </a:p>
          <a:p>
            <a:r>
              <a:rPr lang="en-AU" sz="2000" dirty="0" smtClean="0"/>
              <a:t>Clearance of wastes</a:t>
            </a:r>
          </a:p>
          <a:p>
            <a:r>
              <a:rPr lang="en-AU" sz="2000" dirty="0" smtClean="0"/>
              <a:t>Aerobic fitness</a:t>
            </a:r>
            <a:endParaRPr lang="en-AU" sz="2000" dirty="0"/>
          </a:p>
        </p:txBody>
      </p:sp>
      <p:sp>
        <p:nvSpPr>
          <p:cNvPr id="21" name="Rounded Rectangle 20"/>
          <p:cNvSpPr/>
          <p:nvPr/>
        </p:nvSpPr>
        <p:spPr>
          <a:xfrm>
            <a:off x="-1016" y="6669360"/>
            <a:ext cx="1908720"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Buccheit (2008)</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Muscular Strength </a:t>
            </a:r>
            <a:endParaRPr lang="en-AU" dirty="0"/>
          </a:p>
        </p:txBody>
      </p:sp>
      <p:sp>
        <p:nvSpPr>
          <p:cNvPr id="4" name="Content Placeholder 3"/>
          <p:cNvSpPr>
            <a:spLocks noGrp="1"/>
          </p:cNvSpPr>
          <p:nvPr>
            <p:ph idx="1"/>
          </p:nvPr>
        </p:nvSpPr>
        <p:spPr>
          <a:xfrm>
            <a:off x="3517032" y="1268760"/>
            <a:ext cx="5626968" cy="4683976"/>
          </a:xfrm>
        </p:spPr>
        <p:txBody>
          <a:bodyPr>
            <a:normAutofit fontScale="92500" lnSpcReduction="10000"/>
          </a:bodyPr>
          <a:lstStyle/>
          <a:p>
            <a:r>
              <a:rPr lang="en-AU" sz="3000" dirty="0" smtClean="0"/>
              <a:t>Strength underlies most (if not all) performance and IP characteristics</a:t>
            </a:r>
          </a:p>
          <a:p>
            <a:r>
              <a:rPr lang="en-AU" sz="3000" dirty="0" smtClean="0"/>
              <a:t>Required for effective handling of forces (IP)</a:t>
            </a:r>
          </a:p>
          <a:p>
            <a:r>
              <a:rPr lang="en-AU" sz="3000" dirty="0" smtClean="0"/>
              <a:t>Both </a:t>
            </a:r>
            <a:r>
              <a:rPr lang="en-AU" sz="3000" b="1" dirty="0" smtClean="0"/>
              <a:t>application</a:t>
            </a:r>
            <a:r>
              <a:rPr lang="en-AU" sz="3000" dirty="0" smtClean="0"/>
              <a:t> and </a:t>
            </a:r>
            <a:r>
              <a:rPr lang="en-AU" sz="3000" b="1" dirty="0" smtClean="0"/>
              <a:t>absorption</a:t>
            </a:r>
          </a:p>
          <a:p>
            <a:pPr marL="514350" indent="-514350"/>
            <a:r>
              <a:rPr lang="en-AU" sz="3000" dirty="0" smtClean="0"/>
              <a:t>E.g. Consider ability to stop dead at </a:t>
            </a:r>
            <a:r>
              <a:rPr lang="en-AU" sz="3000" i="1" dirty="0" smtClean="0"/>
              <a:t>top speed</a:t>
            </a:r>
            <a:r>
              <a:rPr lang="en-AU" sz="3000" dirty="0" smtClean="0"/>
              <a:t> (change of direction) then take off again (acceleration, speed)</a:t>
            </a:r>
          </a:p>
          <a:p>
            <a:pPr marL="514350" indent="-514350"/>
            <a:r>
              <a:rPr lang="en-AU" sz="3000" dirty="0" smtClean="0"/>
              <a:t>Eccentric strength crucial</a:t>
            </a:r>
          </a:p>
          <a:p>
            <a:pPr marL="514350" indent="-514350">
              <a:buFont typeface="+mj-lt"/>
              <a:buAutoNum type="arabicPeriod"/>
            </a:pPr>
            <a:endParaRPr lang="en-AU" dirty="0" smtClean="0"/>
          </a:p>
        </p:txBody>
      </p:sp>
      <p:pic>
        <p:nvPicPr>
          <p:cNvPr id="25602" name="Picture 2" descr="http://resources3.news.com.au/images/2010/03/30/1225847/646799-northern-knights-take-on-calder-cannons.jpg"/>
          <p:cNvPicPr>
            <a:picLocks noChangeAspect="1" noChangeArrowheads="1"/>
          </p:cNvPicPr>
          <p:nvPr/>
        </p:nvPicPr>
        <p:blipFill>
          <a:blip r:embed="rId2" cstate="print"/>
          <a:srcRect/>
          <a:stretch>
            <a:fillRect/>
          </a:stretch>
        </p:blipFill>
        <p:spPr bwMode="auto">
          <a:xfrm>
            <a:off x="467544" y="1363190"/>
            <a:ext cx="3009900" cy="4010026"/>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Muscular Strength </a:t>
            </a:r>
            <a:endParaRPr lang="en-AU" dirty="0"/>
          </a:p>
        </p:txBody>
      </p:sp>
      <p:sp>
        <p:nvSpPr>
          <p:cNvPr id="4" name="Content Placeholder 3"/>
          <p:cNvSpPr>
            <a:spLocks noGrp="1"/>
          </p:cNvSpPr>
          <p:nvPr>
            <p:ph idx="1"/>
          </p:nvPr>
        </p:nvSpPr>
        <p:spPr/>
        <p:txBody>
          <a:bodyPr/>
          <a:lstStyle/>
          <a:p>
            <a:r>
              <a:rPr lang="en-AU" dirty="0" smtClean="0"/>
              <a:t>Leg strength repeatedly correlated to improved sprinting &amp; CoD performance in:</a:t>
            </a:r>
          </a:p>
          <a:p>
            <a:pPr algn="ctr">
              <a:buNone/>
            </a:pPr>
            <a:r>
              <a:rPr lang="en-AU" dirty="0" smtClean="0">
                <a:solidFill>
                  <a:srgbClr val="FF0000"/>
                </a:solidFill>
              </a:rPr>
              <a:t>Soccer, Rugby League, Basketball, Softball, 100m</a:t>
            </a:r>
          </a:p>
          <a:p>
            <a:pPr marL="514350" indent="-514350"/>
            <a:r>
              <a:rPr lang="en-AU" dirty="0" smtClean="0"/>
              <a:t>Similar work required in AFL</a:t>
            </a:r>
          </a:p>
          <a:p>
            <a:pPr marL="514350" indent="-514350"/>
            <a:r>
              <a:rPr lang="en-AU" dirty="0" smtClean="0"/>
              <a:t>Data is largely transferrable </a:t>
            </a:r>
          </a:p>
          <a:p>
            <a:pPr marL="514350" indent="-514350"/>
            <a:r>
              <a:rPr lang="en-AU" i="1" dirty="0" smtClean="0"/>
              <a:t>How </a:t>
            </a:r>
            <a:r>
              <a:rPr lang="en-AU" dirty="0" smtClean="0"/>
              <a:t>does strength impact on performance?</a:t>
            </a:r>
            <a:endParaRPr lang="en-AU" i="1" dirty="0" smtClean="0"/>
          </a:p>
          <a:p>
            <a:pPr marL="514350" indent="-514350">
              <a:buFont typeface="+mj-lt"/>
              <a:buAutoNum type="arabicPeriod"/>
            </a:pPr>
            <a:endParaRPr lang="en-AU" dirty="0" smtClean="0"/>
          </a:p>
        </p:txBody>
      </p:sp>
      <p:sp>
        <p:nvSpPr>
          <p:cNvPr id="5" name="Rounded Rectangle 4"/>
          <p:cNvSpPr/>
          <p:nvPr/>
        </p:nvSpPr>
        <p:spPr>
          <a:xfrm>
            <a:off x="-1016" y="6669360"/>
            <a:ext cx="8533456" cy="21602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Requena et al. (2009), Baker &amp; Nance (1999), Chaouachi et al. (2009), Nimphius et al. (2010), Bret et al. (2002), Lockie et al. (2011)</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Muscular Strength </a:t>
            </a:r>
            <a:endParaRPr lang="en-AU" dirty="0"/>
          </a:p>
        </p:txBody>
      </p:sp>
      <p:sp>
        <p:nvSpPr>
          <p:cNvPr id="4" name="Content Placeholder 3"/>
          <p:cNvSpPr>
            <a:spLocks noGrp="1"/>
          </p:cNvSpPr>
          <p:nvPr>
            <p:ph idx="1"/>
          </p:nvPr>
        </p:nvSpPr>
        <p:spPr>
          <a:xfrm>
            <a:off x="395536" y="1268760"/>
            <a:ext cx="8229600" cy="4525963"/>
          </a:xfrm>
        </p:spPr>
        <p:txBody>
          <a:bodyPr/>
          <a:lstStyle/>
          <a:p>
            <a:r>
              <a:rPr lang="en-AU" dirty="0" smtClean="0"/>
              <a:t>Speed &amp; CoD = Power = force*(distance/time) i.e. Velocity</a:t>
            </a:r>
          </a:p>
          <a:p>
            <a:pPr algn="ctr">
              <a:buNone/>
            </a:pPr>
            <a:r>
              <a:rPr lang="en-AU" sz="4800" b="1" dirty="0" smtClean="0"/>
              <a:t>Power</a:t>
            </a:r>
          </a:p>
          <a:p>
            <a:endParaRPr lang="en-AU" i="1" dirty="0" smtClean="0"/>
          </a:p>
          <a:p>
            <a:pPr marL="514350" indent="-514350">
              <a:buFont typeface="+mj-lt"/>
              <a:buAutoNum type="arabicPeriod"/>
            </a:pPr>
            <a:endParaRPr lang="en-AU" dirty="0" smtClean="0"/>
          </a:p>
        </p:txBody>
      </p:sp>
      <p:cxnSp>
        <p:nvCxnSpPr>
          <p:cNvPr id="5" name="Straight Arrow Connector 4"/>
          <p:cNvCxnSpPr/>
          <p:nvPr/>
        </p:nvCxnSpPr>
        <p:spPr>
          <a:xfrm flipH="1">
            <a:off x="2843808" y="3068960"/>
            <a:ext cx="1656184" cy="1800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4572000" y="3068960"/>
            <a:ext cx="1440160" cy="17281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rot="18927236">
            <a:off x="2347306" y="3054538"/>
            <a:ext cx="1700498" cy="1015663"/>
          </a:xfrm>
          <a:prstGeom prst="rect">
            <a:avLst/>
          </a:prstGeom>
          <a:noFill/>
        </p:spPr>
        <p:txBody>
          <a:bodyPr wrap="square" rtlCol="0">
            <a:spAutoFit/>
          </a:bodyPr>
          <a:lstStyle/>
          <a:p>
            <a:r>
              <a:rPr lang="en-AU" sz="2000" i="1" dirty="0" smtClean="0"/>
              <a:t>Heavy</a:t>
            </a:r>
            <a:r>
              <a:rPr lang="en-AU" sz="2000" dirty="0" smtClean="0"/>
              <a:t> resistance training</a:t>
            </a:r>
            <a:endParaRPr lang="en-AU" sz="2000" dirty="0"/>
          </a:p>
        </p:txBody>
      </p:sp>
      <p:sp>
        <p:nvSpPr>
          <p:cNvPr id="8" name="TextBox 7"/>
          <p:cNvSpPr txBox="1"/>
          <p:nvPr/>
        </p:nvSpPr>
        <p:spPr>
          <a:xfrm rot="3102391">
            <a:off x="5259050" y="3370516"/>
            <a:ext cx="1700498" cy="1015663"/>
          </a:xfrm>
          <a:prstGeom prst="rect">
            <a:avLst/>
          </a:prstGeom>
          <a:noFill/>
        </p:spPr>
        <p:txBody>
          <a:bodyPr wrap="square" rtlCol="0">
            <a:spAutoFit/>
          </a:bodyPr>
          <a:lstStyle/>
          <a:p>
            <a:r>
              <a:rPr lang="en-AU" sz="2000" i="1" dirty="0" smtClean="0"/>
              <a:t>Explosive </a:t>
            </a:r>
            <a:r>
              <a:rPr lang="en-AU" sz="2000" dirty="0" smtClean="0"/>
              <a:t>resistance training</a:t>
            </a:r>
            <a:endParaRPr lang="en-AU" sz="2000" dirty="0"/>
          </a:p>
        </p:txBody>
      </p:sp>
      <p:sp>
        <p:nvSpPr>
          <p:cNvPr id="11" name="TextBox 10"/>
          <p:cNvSpPr txBox="1"/>
          <p:nvPr/>
        </p:nvSpPr>
        <p:spPr>
          <a:xfrm>
            <a:off x="1763688" y="4653136"/>
            <a:ext cx="1728192" cy="1015663"/>
          </a:xfrm>
          <a:prstGeom prst="rect">
            <a:avLst/>
          </a:prstGeom>
          <a:noFill/>
        </p:spPr>
        <p:txBody>
          <a:bodyPr wrap="square" rtlCol="0">
            <a:spAutoFit/>
          </a:bodyPr>
          <a:lstStyle/>
          <a:p>
            <a:r>
              <a:rPr lang="en-AU" sz="2000" dirty="0" smtClean="0"/>
              <a:t>Power = </a:t>
            </a:r>
            <a:r>
              <a:rPr lang="en-AU" sz="2000" b="1" dirty="0" smtClean="0"/>
              <a:t>FORCE </a:t>
            </a:r>
            <a:r>
              <a:rPr lang="en-AU" sz="2000" dirty="0" smtClean="0"/>
              <a:t>* velocity</a:t>
            </a:r>
            <a:endParaRPr lang="en-AU" sz="2000" b="1" dirty="0"/>
          </a:p>
        </p:txBody>
      </p:sp>
      <p:sp>
        <p:nvSpPr>
          <p:cNvPr id="12" name="TextBox 11"/>
          <p:cNvSpPr txBox="1"/>
          <p:nvPr/>
        </p:nvSpPr>
        <p:spPr>
          <a:xfrm>
            <a:off x="5940152" y="4725144"/>
            <a:ext cx="1728192" cy="1015663"/>
          </a:xfrm>
          <a:prstGeom prst="rect">
            <a:avLst/>
          </a:prstGeom>
          <a:noFill/>
        </p:spPr>
        <p:txBody>
          <a:bodyPr wrap="square" rtlCol="0">
            <a:spAutoFit/>
          </a:bodyPr>
          <a:lstStyle/>
          <a:p>
            <a:r>
              <a:rPr lang="en-AU" sz="2000" dirty="0" smtClean="0"/>
              <a:t>Power = force * </a:t>
            </a:r>
            <a:r>
              <a:rPr lang="en-AU" sz="2000" b="1" cap="all" dirty="0" smtClean="0"/>
              <a:t>velocity</a:t>
            </a:r>
            <a:endParaRPr lang="en-AU" sz="2000" b="1" cap="all" dirty="0"/>
          </a:p>
        </p:txBody>
      </p:sp>
      <p:cxnSp>
        <p:nvCxnSpPr>
          <p:cNvPr id="14" name="Straight Arrow Connector 13"/>
          <p:cNvCxnSpPr/>
          <p:nvPr/>
        </p:nvCxnSpPr>
        <p:spPr>
          <a:xfrm>
            <a:off x="3275856" y="4725144"/>
            <a:ext cx="2448272"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63888" y="4797152"/>
            <a:ext cx="2016224" cy="707886"/>
          </a:xfrm>
          <a:prstGeom prst="rect">
            <a:avLst/>
          </a:prstGeom>
          <a:noFill/>
        </p:spPr>
        <p:txBody>
          <a:bodyPr wrap="square" rtlCol="0">
            <a:spAutoFit/>
          </a:bodyPr>
          <a:lstStyle/>
          <a:p>
            <a:pPr algn="ctr"/>
            <a:r>
              <a:rPr lang="en-AU" sz="2000" dirty="0" smtClean="0"/>
              <a:t>Mixed methods</a:t>
            </a:r>
            <a:endParaRPr lang="en-AU" sz="2000" dirty="0"/>
          </a:p>
        </p:txBody>
      </p:sp>
      <p:sp>
        <p:nvSpPr>
          <p:cNvPr id="16" name="Rounded Rectangle 15"/>
          <p:cNvSpPr/>
          <p:nvPr/>
        </p:nvSpPr>
        <p:spPr>
          <a:xfrm>
            <a:off x="-1016" y="6669360"/>
            <a:ext cx="2124744"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Newton &amp; Kraemer (1994)</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Aerobic Fitness</a:t>
            </a:r>
            <a:endParaRPr lang="en-AU" dirty="0"/>
          </a:p>
        </p:txBody>
      </p:sp>
      <p:sp>
        <p:nvSpPr>
          <p:cNvPr id="4" name="Content Placeholder 3"/>
          <p:cNvSpPr>
            <a:spLocks noGrp="1"/>
          </p:cNvSpPr>
          <p:nvPr>
            <p:ph idx="1"/>
          </p:nvPr>
        </p:nvSpPr>
        <p:spPr/>
        <p:txBody>
          <a:bodyPr/>
          <a:lstStyle/>
          <a:p>
            <a:r>
              <a:rPr lang="en-AU" dirty="0" smtClean="0"/>
              <a:t>During repeated maximal work aerobic metabolism essential  for recovery</a:t>
            </a:r>
          </a:p>
          <a:p>
            <a:r>
              <a:rPr lang="en-AU" dirty="0" smtClean="0"/>
              <a:t>AFL players: </a:t>
            </a:r>
          </a:p>
          <a:p>
            <a:r>
              <a:rPr lang="en-AU" dirty="0" smtClean="0"/>
              <a:t>12.5-13.5km covered on average</a:t>
            </a:r>
          </a:p>
          <a:p>
            <a:r>
              <a:rPr lang="en-AU" dirty="0" smtClean="0"/>
              <a:t>&gt;160-220 efforts over 18km/h per match</a:t>
            </a:r>
          </a:p>
          <a:p>
            <a:r>
              <a:rPr lang="en-AU" dirty="0" smtClean="0"/>
              <a:t>Aerobic endurance essential, but at high speeds</a:t>
            </a:r>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Aerobic Fitness</a:t>
            </a:r>
            <a:endParaRPr lang="en-AU" dirty="0"/>
          </a:p>
        </p:txBody>
      </p:sp>
      <p:sp>
        <p:nvSpPr>
          <p:cNvPr id="4" name="Content Placeholder 3"/>
          <p:cNvSpPr>
            <a:spLocks noGrp="1"/>
          </p:cNvSpPr>
          <p:nvPr>
            <p:ph idx="1"/>
          </p:nvPr>
        </p:nvSpPr>
        <p:spPr/>
        <p:txBody>
          <a:bodyPr>
            <a:normAutofit/>
          </a:bodyPr>
          <a:lstStyle/>
          <a:p>
            <a:r>
              <a:rPr lang="en-AU" sz="2800" dirty="0" smtClean="0"/>
              <a:t>AFL data does not show distinct link between distance covered and winning</a:t>
            </a:r>
          </a:p>
          <a:p>
            <a:r>
              <a:rPr lang="en-AU" sz="2800" dirty="0" smtClean="0"/>
              <a:t>Other sports show some link (i.e. EPL)</a:t>
            </a:r>
          </a:p>
          <a:p>
            <a:pPr>
              <a:buNone/>
            </a:pPr>
            <a:r>
              <a:rPr lang="en-AU" sz="2800" dirty="0" smtClean="0"/>
              <a:t>Greater aerobic endurance from testing = </a:t>
            </a:r>
          </a:p>
          <a:p>
            <a:r>
              <a:rPr lang="en-AU" sz="2800" dirty="0" smtClean="0"/>
              <a:t>Increased distance covered</a:t>
            </a:r>
          </a:p>
          <a:p>
            <a:r>
              <a:rPr lang="en-AU" sz="2800" dirty="0" smtClean="0"/>
              <a:t>Increased #of sprints</a:t>
            </a:r>
          </a:p>
          <a:p>
            <a:r>
              <a:rPr lang="en-AU" sz="2800" dirty="0" smtClean="0"/>
              <a:t>Assume that elite fitness </a:t>
            </a:r>
            <a:r>
              <a:rPr lang="en-AU" sz="2800" i="1" dirty="0" smtClean="0"/>
              <a:t>contributes </a:t>
            </a:r>
            <a:r>
              <a:rPr lang="en-AU" sz="2800" dirty="0" smtClean="0"/>
              <a:t>to elite performance</a:t>
            </a:r>
          </a:p>
          <a:p>
            <a:endParaRPr lang="en-AU" sz="2800" dirty="0" smtClean="0"/>
          </a:p>
          <a:p>
            <a:pPr>
              <a:buNone/>
            </a:pPr>
            <a:endParaRPr lang="en-AU" sz="2800" dirty="0" smtClean="0"/>
          </a:p>
          <a:p>
            <a:endParaRPr lang="en-AU" sz="2800" i="1" dirty="0" smtClean="0"/>
          </a:p>
          <a:p>
            <a:pPr marL="514350" indent="-514350">
              <a:buFont typeface="+mj-lt"/>
              <a:buAutoNum type="arabicPeriod"/>
            </a:pPr>
            <a:endParaRPr lang="en-AU" sz="2800"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Presenter Information</a:t>
            </a:r>
            <a:endParaRPr lang="en-AU" dirty="0"/>
          </a:p>
        </p:txBody>
      </p:sp>
      <p:sp>
        <p:nvSpPr>
          <p:cNvPr id="3" name="Content Placeholder 2"/>
          <p:cNvSpPr>
            <a:spLocks noGrp="1"/>
          </p:cNvSpPr>
          <p:nvPr>
            <p:ph idx="1"/>
          </p:nvPr>
        </p:nvSpPr>
        <p:spPr/>
        <p:txBody>
          <a:bodyPr/>
          <a:lstStyle/>
          <a:p>
            <a:r>
              <a:rPr lang="en-AU" dirty="0" smtClean="0"/>
              <a:t>Calder Cannons &amp; HPM as S&amp;C coach</a:t>
            </a:r>
          </a:p>
          <a:p>
            <a:r>
              <a:rPr lang="en-AU" dirty="0" smtClean="0"/>
              <a:t>Level 1 AFL Coach presenter</a:t>
            </a:r>
          </a:p>
          <a:p>
            <a:r>
              <a:rPr lang="en-AU" dirty="0" smtClean="0"/>
              <a:t>‘Training Sense’ </a:t>
            </a:r>
            <a:r>
              <a:rPr lang="en-AU" dirty="0"/>
              <a:t>-</a:t>
            </a:r>
            <a:r>
              <a:rPr lang="en-AU" dirty="0" smtClean="0"/>
              <a:t> Sport &amp; Fitness qualifications</a:t>
            </a:r>
          </a:p>
          <a:p>
            <a:r>
              <a:rPr lang="en-AU" dirty="0" smtClean="0"/>
              <a:t>Masters of S&amp;C through Edith Cowan University (WA)</a:t>
            </a:r>
          </a:p>
          <a:p>
            <a:r>
              <a:rPr lang="en-AU" dirty="0" smtClean="0"/>
              <a:t>Personal background in Weightlifting</a:t>
            </a:r>
          </a:p>
        </p:txBody>
      </p:sp>
      <p:sp>
        <p:nvSpPr>
          <p:cNvPr id="39938" name="AutoShape 2" descr="https://mail-attachment.googleusercontent.com/attachment/?saduie=AG9B_P9G3vJBoAnQNg0kSJ8c-ILb&amp;attid=0.3&amp;disp=emb&amp;view=att&amp;th=135ae2ae89f88c3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39940" name="AutoShape 4" descr="https://mail-attachment.googleusercontent.com/attachment/?saduie=AG9B_P9G3vJBoAnQNg0kSJ8c-ILb&amp;attid=0.3&amp;disp=emb&amp;view=att&amp;th=135ae2ae89f88c30"/>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 xmlns:p14="http://schemas.microsoft.com/office/powerpoint/2010/main" val="419572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3:</a:t>
            </a:r>
            <a:br>
              <a:rPr lang="en-AU" dirty="0" smtClean="0"/>
            </a:br>
            <a:r>
              <a:rPr lang="en-AU" dirty="0" smtClean="0"/>
              <a:t>Training &amp; Preparation</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Focus – Strength</a:t>
            </a:r>
            <a:endParaRPr lang="en-AU" dirty="0"/>
          </a:p>
        </p:txBody>
      </p:sp>
      <p:sp>
        <p:nvSpPr>
          <p:cNvPr id="4" name="Content Placeholder 3"/>
          <p:cNvSpPr>
            <a:spLocks noGrp="1"/>
          </p:cNvSpPr>
          <p:nvPr>
            <p:ph idx="1"/>
          </p:nvPr>
        </p:nvSpPr>
        <p:spPr>
          <a:xfrm>
            <a:off x="395536" y="1340768"/>
            <a:ext cx="5328592" cy="4392488"/>
          </a:xfrm>
        </p:spPr>
        <p:txBody>
          <a:bodyPr>
            <a:normAutofit fontScale="85000" lnSpcReduction="20000"/>
          </a:bodyPr>
          <a:lstStyle/>
          <a:p>
            <a:r>
              <a:rPr lang="en-AU" dirty="0" smtClean="0"/>
              <a:t>Athletes at all levels must be strong first</a:t>
            </a:r>
          </a:p>
          <a:p>
            <a:r>
              <a:rPr lang="en-AU" dirty="0" smtClean="0"/>
              <a:t>Strength = faster, more powerful, less susceptible to injury</a:t>
            </a:r>
          </a:p>
          <a:p>
            <a:r>
              <a:rPr lang="en-AU" dirty="0" smtClean="0"/>
              <a:t>Important to mix methods (i.e. Heavy vs. Fast)</a:t>
            </a:r>
          </a:p>
          <a:p>
            <a:r>
              <a:rPr lang="en-AU" dirty="0" smtClean="0"/>
              <a:t>Something is better than nothing (i.e. Cannons bodyweight programs)</a:t>
            </a:r>
          </a:p>
          <a:p>
            <a:r>
              <a:rPr lang="en-AU" dirty="0" smtClean="0"/>
              <a:t>More important for young athletes</a:t>
            </a:r>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pic>
        <p:nvPicPr>
          <p:cNvPr id="19460" name="Picture 4" descr="Tom Liberatore Tom Liberatore of Calder Cannons in action during the TAC Cup Grand Final match between the Dandenong Stingrays and the Calder Canons at Etihad Stadium on September 25, 2009 in Melbourne, Australia."/>
          <p:cNvPicPr>
            <a:picLocks noChangeAspect="1" noChangeArrowheads="1"/>
          </p:cNvPicPr>
          <p:nvPr/>
        </p:nvPicPr>
        <p:blipFill>
          <a:blip r:embed="rId2" cstate="print"/>
          <a:srcRect/>
          <a:stretch>
            <a:fillRect/>
          </a:stretch>
        </p:blipFill>
        <p:spPr bwMode="auto">
          <a:xfrm>
            <a:off x="5783547" y="1268760"/>
            <a:ext cx="2676885" cy="4217691"/>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Focus – Strength</a:t>
            </a:r>
            <a:endParaRPr lang="en-AU" dirty="0"/>
          </a:p>
        </p:txBody>
      </p:sp>
      <p:sp>
        <p:nvSpPr>
          <p:cNvPr id="4" name="Content Placeholder 3"/>
          <p:cNvSpPr>
            <a:spLocks noGrp="1"/>
          </p:cNvSpPr>
          <p:nvPr>
            <p:ph idx="1"/>
          </p:nvPr>
        </p:nvSpPr>
        <p:spPr/>
        <p:txBody>
          <a:bodyPr/>
          <a:lstStyle/>
          <a:p>
            <a:r>
              <a:rPr lang="en-AU" dirty="0" smtClean="0"/>
              <a:t>Progression of strength based around ability</a:t>
            </a:r>
          </a:p>
          <a:p>
            <a:r>
              <a:rPr lang="en-AU" dirty="0" smtClean="0"/>
              <a:t>Basic progression (yrs):</a:t>
            </a:r>
          </a:p>
          <a:p>
            <a:pPr>
              <a:buNone/>
            </a:pPr>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graphicFrame>
        <p:nvGraphicFramePr>
          <p:cNvPr id="5" name="Diagram 4"/>
          <p:cNvGraphicFramePr/>
          <p:nvPr/>
        </p:nvGraphicFramePr>
        <p:xfrm>
          <a:off x="899592" y="2708920"/>
          <a:ext cx="7488832" cy="2839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1016" y="6688183"/>
            <a:ext cx="2772816" cy="171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ASCA (2008), Balyi &amp; Hamilton (2008)</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Focus – Strength</a:t>
            </a:r>
            <a:endParaRPr lang="en-AU" dirty="0"/>
          </a:p>
        </p:txBody>
      </p:sp>
      <p:sp>
        <p:nvSpPr>
          <p:cNvPr id="4" name="Content Placeholder 3"/>
          <p:cNvSpPr>
            <a:spLocks noGrp="1"/>
          </p:cNvSpPr>
          <p:nvPr>
            <p:ph idx="1"/>
          </p:nvPr>
        </p:nvSpPr>
        <p:spPr>
          <a:xfrm>
            <a:off x="467544" y="1340768"/>
            <a:ext cx="8229600" cy="4525963"/>
          </a:xfrm>
        </p:spPr>
        <p:txBody>
          <a:bodyPr>
            <a:normAutofit/>
          </a:bodyPr>
          <a:lstStyle/>
          <a:p>
            <a:r>
              <a:rPr lang="en-AU" sz="2800" dirty="0" smtClean="0"/>
              <a:t>Progression takes time</a:t>
            </a:r>
          </a:p>
          <a:p>
            <a:r>
              <a:rPr lang="en-AU" sz="2800" dirty="0" smtClean="0"/>
              <a:t>Should only occur with excellent technique</a:t>
            </a:r>
          </a:p>
          <a:p>
            <a:r>
              <a:rPr lang="en-AU" sz="2800" dirty="0" smtClean="0"/>
              <a:t>Basic exercises effective (squat, pull up, balance, jumps etc.)</a:t>
            </a:r>
          </a:p>
          <a:p>
            <a:r>
              <a:rPr lang="en-AU" sz="2800" dirty="0" smtClean="0"/>
              <a:t>Recall key body areas</a:t>
            </a:r>
          </a:p>
          <a:p>
            <a:r>
              <a:rPr lang="en-AU" sz="2800" dirty="0" smtClean="0"/>
              <a:t>Recall key movements (weightlifting progressions mimic movements closely)</a:t>
            </a:r>
          </a:p>
          <a:p>
            <a:r>
              <a:rPr lang="en-AU" sz="2800" dirty="0" smtClean="0"/>
              <a:t>Implement competition – e.g. Pull ups - </a:t>
            </a:r>
            <a:r>
              <a:rPr lang="en-AU" sz="2800" i="1" dirty="0" smtClean="0"/>
              <a:t>safely</a:t>
            </a:r>
            <a:endParaRPr lang="en-AU" sz="2800"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Progression takes time</a:t>
            </a:r>
          </a:p>
          <a:p>
            <a:r>
              <a:rPr lang="en-AU" dirty="0" smtClean="0"/>
              <a:t>Time efficient training important (i.e. Football training is for </a:t>
            </a:r>
            <a:r>
              <a:rPr lang="en-AU" i="1" dirty="0" smtClean="0"/>
              <a:t>football</a:t>
            </a:r>
            <a:r>
              <a:rPr lang="en-AU" dirty="0" smtClean="0"/>
              <a:t>)</a:t>
            </a:r>
          </a:p>
          <a:p>
            <a:r>
              <a:rPr lang="en-AU" dirty="0" smtClean="0"/>
              <a:t>Mixed methods: specific (Small games) vs. General (interval running etc.)</a:t>
            </a:r>
          </a:p>
          <a:p>
            <a:r>
              <a:rPr lang="en-AU" dirty="0" smtClean="0"/>
              <a:t>Modern methods: MAS &amp; intervals – Dan Baker article</a:t>
            </a:r>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a:xfrm>
            <a:off x="518864" y="1495325"/>
            <a:ext cx="2829000" cy="4525963"/>
          </a:xfrm>
        </p:spPr>
        <p:txBody>
          <a:bodyPr>
            <a:normAutofit fontScale="92500" lnSpcReduction="20000"/>
          </a:bodyPr>
          <a:lstStyle/>
          <a:p>
            <a:r>
              <a:rPr lang="en-AU" sz="2800" dirty="0" smtClean="0"/>
              <a:t>MAS = Maximal Aerobic Speed</a:t>
            </a:r>
          </a:p>
          <a:p>
            <a:r>
              <a:rPr lang="en-AU" sz="2800" dirty="0" smtClean="0"/>
              <a:t>Highly effective as highly individual</a:t>
            </a:r>
          </a:p>
          <a:p>
            <a:r>
              <a:rPr lang="en-AU" sz="2800" dirty="0" smtClean="0"/>
              <a:t>Obtained from field tests</a:t>
            </a:r>
          </a:p>
          <a:p>
            <a:r>
              <a:rPr lang="en-AU" sz="2800" dirty="0" smtClean="0"/>
              <a:t>At local level may assume MAS from time trial (not as accurate)</a:t>
            </a:r>
          </a:p>
          <a:p>
            <a:pPr>
              <a:buNone/>
            </a:pPr>
            <a:endParaRPr lang="en-AU" sz="2400" dirty="0" smtClean="0"/>
          </a:p>
          <a:p>
            <a:pPr>
              <a:buNone/>
            </a:pPr>
            <a:endParaRPr lang="en-AU" sz="2400" dirty="0" smtClean="0"/>
          </a:p>
          <a:p>
            <a:endParaRPr lang="en-AU" sz="2400" i="1" dirty="0" smtClean="0"/>
          </a:p>
          <a:p>
            <a:pPr marL="514350" indent="-514350">
              <a:buFont typeface="+mj-lt"/>
              <a:buAutoNum type="arabicPeriod"/>
            </a:pPr>
            <a:endParaRPr lang="en-AU" sz="2400" dirty="0" smtClean="0"/>
          </a:p>
        </p:txBody>
      </p:sp>
      <p:pic>
        <p:nvPicPr>
          <p:cNvPr id="15362" name="Picture 2" descr="http://a6.sphotos.ak.fbcdn.net/hphotos-ak-snc6/200338_106824746066540_100002170466604_69372_2408050_n.jpg"/>
          <p:cNvPicPr>
            <a:picLocks noChangeAspect="1" noChangeArrowheads="1"/>
          </p:cNvPicPr>
          <p:nvPr/>
        </p:nvPicPr>
        <p:blipFill>
          <a:blip r:embed="rId2" cstate="print"/>
          <a:srcRect/>
          <a:stretch>
            <a:fillRect/>
          </a:stretch>
        </p:blipFill>
        <p:spPr bwMode="auto">
          <a:xfrm>
            <a:off x="3563888" y="1628800"/>
            <a:ext cx="5292587" cy="3528392"/>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MAS &amp; similar training yields excellent results</a:t>
            </a:r>
          </a:p>
          <a:p>
            <a:r>
              <a:rPr lang="en-AU" dirty="0" smtClean="0"/>
              <a:t>Significant improvements in VO2 max shown in elite and sub-elite athletes</a:t>
            </a:r>
          </a:p>
          <a:p>
            <a:r>
              <a:rPr lang="en-AU" dirty="0" smtClean="0"/>
              <a:t>Useful as training load controllable &amp; velocity high</a:t>
            </a:r>
          </a:p>
          <a:p>
            <a:r>
              <a:rPr lang="en-AU" dirty="0" smtClean="0"/>
              <a:t>120% MAS, with 15s/15s for 2*8mins shown to induce greatest effect</a:t>
            </a:r>
          </a:p>
          <a:p>
            <a:pPr>
              <a:buNone/>
            </a:pPr>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
        <p:nvSpPr>
          <p:cNvPr id="5" name="Rounded Rectangle 4"/>
          <p:cNvSpPr/>
          <p:nvPr/>
        </p:nvSpPr>
        <p:spPr>
          <a:xfrm>
            <a:off x="-1016" y="6669360"/>
            <a:ext cx="3132856"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Buccheit (2008),  Dupont (2004), Billat (2001)</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MAS not </a:t>
            </a:r>
            <a:r>
              <a:rPr lang="en-AU" i="1" dirty="0" smtClean="0"/>
              <a:t>only</a:t>
            </a:r>
            <a:r>
              <a:rPr lang="en-AU" dirty="0" smtClean="0"/>
              <a:t> method</a:t>
            </a:r>
          </a:p>
          <a:p>
            <a:r>
              <a:rPr lang="en-AU" dirty="0" smtClean="0"/>
              <a:t>More traditional methods also effective in team sport athletes e.g.</a:t>
            </a:r>
          </a:p>
          <a:p>
            <a:pPr>
              <a:buNone/>
            </a:pPr>
            <a:r>
              <a:rPr lang="en-AU" dirty="0" smtClean="0"/>
              <a:t>4*4mins @ 100%, 3-4mins passive rest b/w</a:t>
            </a:r>
          </a:p>
          <a:p>
            <a:r>
              <a:rPr lang="en-AU" dirty="0" smtClean="0"/>
              <a:t>Mixed approach useful</a:t>
            </a:r>
          </a:p>
          <a:p>
            <a:r>
              <a:rPr lang="en-AU" dirty="0" smtClean="0"/>
              <a:t>Considerations to distance covered and load</a:t>
            </a:r>
          </a:p>
          <a:p>
            <a:pPr>
              <a:buNone/>
            </a:pPr>
            <a:endParaRPr lang="en-AU" dirty="0" smtClean="0"/>
          </a:p>
          <a:p>
            <a:endParaRPr lang="en-AU" i="1" dirty="0" smtClean="0"/>
          </a:p>
          <a:p>
            <a:pPr marL="514350" indent="-514350">
              <a:buFont typeface="+mj-lt"/>
              <a:buAutoNum type="arabicPeriod"/>
            </a:pPr>
            <a:endParaRPr lang="en-AU" dirty="0" smtClean="0"/>
          </a:p>
        </p:txBody>
      </p:sp>
      <p:sp>
        <p:nvSpPr>
          <p:cNvPr id="6" name="Rounded Rectangle 5"/>
          <p:cNvSpPr/>
          <p:nvPr/>
        </p:nvSpPr>
        <p:spPr>
          <a:xfrm>
            <a:off x="-1016" y="6669360"/>
            <a:ext cx="3276872"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Helegreud  et al. (2001), Helegreud &amp; Hoff (2004)</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r>
              <a:rPr lang="en-AU" dirty="0" smtClean="0"/>
              <a:t>Specific training can also improve VO2 max</a:t>
            </a:r>
          </a:p>
          <a:p>
            <a:r>
              <a:rPr lang="en-AU" dirty="0" smtClean="0"/>
              <a:t>Small-sided games (SSG’s) give match practice (decision making) + fitness benefit</a:t>
            </a:r>
          </a:p>
          <a:p>
            <a:r>
              <a:rPr lang="en-AU" dirty="0" smtClean="0"/>
              <a:t>Dependant on: game size, game rules, #of players, presence of floating player</a:t>
            </a:r>
          </a:p>
          <a:p>
            <a:r>
              <a:rPr lang="en-AU" dirty="0" smtClean="0"/>
              <a:t>Possible to under-train highly fit individuals</a:t>
            </a:r>
          </a:p>
          <a:p>
            <a:pPr>
              <a:buNone/>
            </a:pPr>
            <a:endParaRPr lang="en-AU" dirty="0" smtClean="0"/>
          </a:p>
          <a:p>
            <a:endParaRPr lang="en-AU" i="1" dirty="0" smtClean="0"/>
          </a:p>
          <a:p>
            <a:pPr marL="514350" indent="-514350">
              <a:buFont typeface="+mj-lt"/>
              <a:buAutoNum type="arabicPeriod"/>
            </a:pPr>
            <a:endParaRPr lang="en-AU" dirty="0" smtClean="0"/>
          </a:p>
        </p:txBody>
      </p:sp>
      <p:sp>
        <p:nvSpPr>
          <p:cNvPr id="6" name="Rounded Rectangle 5"/>
          <p:cNvSpPr/>
          <p:nvPr/>
        </p:nvSpPr>
        <p:spPr>
          <a:xfrm>
            <a:off x="-1016" y="6669360"/>
            <a:ext cx="2412776"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Hill-Haas (2011), Gabbett (2009)</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pPr>
              <a:buNone/>
            </a:pPr>
            <a:endParaRPr lang="en-AU" dirty="0" smtClean="0"/>
          </a:p>
          <a:p>
            <a:endParaRPr lang="en-AU" i="1" dirty="0" smtClean="0"/>
          </a:p>
          <a:p>
            <a:pPr marL="514350" indent="-514350">
              <a:buFont typeface="+mj-lt"/>
              <a:buAutoNum type="arabicPeriod"/>
            </a:pPr>
            <a:endParaRPr lang="en-AU" dirty="0" smtClean="0"/>
          </a:p>
        </p:txBody>
      </p:sp>
      <p:pic>
        <p:nvPicPr>
          <p:cNvPr id="2052" name="Picture 4"/>
          <p:cNvPicPr>
            <a:picLocks noChangeAspect="1" noChangeArrowheads="1"/>
          </p:cNvPicPr>
          <p:nvPr/>
        </p:nvPicPr>
        <p:blipFill>
          <a:blip r:embed="rId2" cstate="print"/>
          <a:srcRect/>
          <a:stretch>
            <a:fillRect/>
          </a:stretch>
        </p:blipFill>
        <p:spPr bwMode="auto">
          <a:xfrm>
            <a:off x="274395" y="1268760"/>
            <a:ext cx="8618085" cy="5400600"/>
          </a:xfrm>
          <a:prstGeom prst="rect">
            <a:avLst/>
          </a:prstGeom>
          <a:noFill/>
          <a:ln w="9525">
            <a:noFill/>
            <a:miter lim="800000"/>
            <a:headEnd/>
            <a:tailEnd/>
          </a:ln>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Topics</a:t>
            </a:r>
            <a:endParaRPr lang="en-AU" dirty="0"/>
          </a:p>
        </p:txBody>
      </p:sp>
      <p:graphicFrame>
        <p:nvGraphicFramePr>
          <p:cNvPr id="3" name="Content Placeholder 2"/>
          <p:cNvGraphicFramePr>
            <a:graphicFrameLocks noGrp="1"/>
          </p:cNvGraphicFramePr>
          <p:nvPr>
            <p:ph idx="1"/>
            <p:extLst>
              <p:ext uri="{D42A27DB-BD31-4B8C-83A1-F6EECF244321}">
                <p14:modId xmlns="" xmlns:p14="http://schemas.microsoft.com/office/powerpoint/2010/main" val="1304662090"/>
              </p:ext>
            </p:extLst>
          </p:nvPr>
        </p:nvGraphicFramePr>
        <p:xfrm>
          <a:off x="467544" y="90872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5524760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264"/>
            <a:ext cx="8229600" cy="1143000"/>
          </a:xfrm>
        </p:spPr>
        <p:txBody>
          <a:bodyPr>
            <a:normAutofit/>
          </a:bodyPr>
          <a:lstStyle/>
          <a:p>
            <a:r>
              <a:rPr lang="en-AU" sz="3600" dirty="0" smtClean="0"/>
              <a:t>Preparation Focus – Aerobic Fitness</a:t>
            </a:r>
            <a:endParaRPr lang="en-AU" sz="3600" dirty="0"/>
          </a:p>
        </p:txBody>
      </p:sp>
      <p:sp>
        <p:nvSpPr>
          <p:cNvPr id="4" name="Content Placeholder 3"/>
          <p:cNvSpPr>
            <a:spLocks noGrp="1"/>
          </p:cNvSpPr>
          <p:nvPr>
            <p:ph idx="1"/>
          </p:nvPr>
        </p:nvSpPr>
        <p:spPr/>
        <p:txBody>
          <a:bodyPr>
            <a:normAutofit/>
          </a:bodyPr>
          <a:lstStyle/>
          <a:p>
            <a:pPr>
              <a:buNone/>
            </a:pPr>
            <a:endParaRPr lang="en-AU" dirty="0" smtClean="0"/>
          </a:p>
          <a:p>
            <a:endParaRPr lang="en-AU" i="1" dirty="0" smtClean="0"/>
          </a:p>
          <a:p>
            <a:pPr marL="514350" indent="-514350">
              <a:buFont typeface="+mj-lt"/>
              <a:buAutoNum type="arabicPeriod"/>
            </a:pPr>
            <a:endParaRPr lang="en-AU" dirty="0" smtClean="0"/>
          </a:p>
        </p:txBody>
      </p:sp>
      <p:sp>
        <p:nvSpPr>
          <p:cNvPr id="8" name="Rounded Rectangle 7"/>
          <p:cNvSpPr/>
          <p:nvPr/>
        </p:nvSpPr>
        <p:spPr>
          <a:xfrm>
            <a:off x="-1016" y="6669360"/>
            <a:ext cx="1332656"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Hill-Haas (2011)</a:t>
            </a:r>
            <a:endParaRPr lang="en-AU" sz="1200" dirty="0"/>
          </a:p>
        </p:txBody>
      </p:sp>
      <p:pic>
        <p:nvPicPr>
          <p:cNvPr id="3074" name="Picture 2"/>
          <p:cNvPicPr>
            <a:picLocks noChangeAspect="1" noChangeArrowheads="1"/>
          </p:cNvPicPr>
          <p:nvPr/>
        </p:nvPicPr>
        <p:blipFill>
          <a:blip r:embed="rId2" cstate="print"/>
          <a:srcRect/>
          <a:stretch>
            <a:fillRect/>
          </a:stretch>
        </p:blipFill>
        <p:spPr bwMode="auto">
          <a:xfrm>
            <a:off x="611560" y="1052736"/>
            <a:ext cx="7776864" cy="5586926"/>
          </a:xfrm>
          <a:prstGeom prst="rect">
            <a:avLst/>
          </a:prstGeom>
          <a:noFill/>
          <a:ln w="9525">
            <a:noFill/>
            <a:miter lim="800000"/>
            <a:headEnd/>
            <a:tailEnd/>
          </a:ln>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Preparation Focus – Aerobic Fitness</a:t>
            </a:r>
            <a:endParaRPr lang="en-AU" dirty="0"/>
          </a:p>
        </p:txBody>
      </p:sp>
      <p:sp>
        <p:nvSpPr>
          <p:cNvPr id="4" name="Content Placeholder 3"/>
          <p:cNvSpPr>
            <a:spLocks noGrp="1"/>
          </p:cNvSpPr>
          <p:nvPr>
            <p:ph idx="1"/>
          </p:nvPr>
        </p:nvSpPr>
        <p:spPr/>
        <p:txBody>
          <a:bodyPr>
            <a:normAutofit/>
          </a:bodyPr>
          <a:lstStyle/>
          <a:p>
            <a:r>
              <a:rPr lang="en-AU" dirty="0" smtClean="0"/>
              <a:t>Again mixed approach useful</a:t>
            </a:r>
          </a:p>
          <a:p>
            <a:r>
              <a:rPr lang="en-AU" dirty="0" smtClean="0"/>
              <a:t>Consider load: small area = multiple CoD’s, tackles &gt; increased load</a:t>
            </a:r>
          </a:p>
          <a:p>
            <a:r>
              <a:rPr lang="en-AU" dirty="0" smtClean="0"/>
              <a:t>Timing and organisation of drills important</a:t>
            </a:r>
          </a:p>
          <a:p>
            <a:pPr>
              <a:buNone/>
            </a:pPr>
            <a:endParaRPr lang="en-AU" dirty="0" smtClean="0"/>
          </a:p>
          <a:p>
            <a:endParaRPr lang="en-AU" i="1" dirty="0" smtClean="0"/>
          </a:p>
          <a:p>
            <a:pPr marL="514350" indent="-514350">
              <a:buFont typeface="+mj-lt"/>
              <a:buAutoNum type="arabicPeriod"/>
            </a:pPr>
            <a:endParaRPr lang="en-AU" dirty="0" smtClean="0"/>
          </a:p>
        </p:txBody>
      </p:sp>
      <p:sp>
        <p:nvSpPr>
          <p:cNvPr id="6" name="Rounded Rectangle 5"/>
          <p:cNvSpPr/>
          <p:nvPr/>
        </p:nvSpPr>
        <p:spPr>
          <a:xfrm>
            <a:off x="-1016" y="6669360"/>
            <a:ext cx="2268760"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Hill-Haas (2011), Gabbett (2006)</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Preparation Summary</a:t>
            </a:r>
            <a:endParaRPr lang="en-AU" dirty="0"/>
          </a:p>
        </p:txBody>
      </p:sp>
      <p:sp>
        <p:nvSpPr>
          <p:cNvPr id="4" name="Content Placeholder 3"/>
          <p:cNvSpPr>
            <a:spLocks noGrp="1"/>
          </p:cNvSpPr>
          <p:nvPr>
            <p:ph idx="1"/>
          </p:nvPr>
        </p:nvSpPr>
        <p:spPr/>
        <p:txBody>
          <a:bodyPr>
            <a:normAutofit/>
          </a:bodyPr>
          <a:lstStyle/>
          <a:p>
            <a:r>
              <a:rPr lang="en-AU" dirty="0" smtClean="0"/>
              <a:t>AFL physical performance dependant on running ability</a:t>
            </a:r>
          </a:p>
          <a:p>
            <a:r>
              <a:rPr lang="en-AU" dirty="0" smtClean="0"/>
              <a:t>Strength is major component of speed, CoD, injury prevention</a:t>
            </a:r>
          </a:p>
          <a:p>
            <a:r>
              <a:rPr lang="en-AU" dirty="0" smtClean="0"/>
              <a:t>Aerobic fitness important in recovery between efforts </a:t>
            </a:r>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4:</a:t>
            </a:r>
            <a:br>
              <a:rPr lang="en-AU" dirty="0" smtClean="0"/>
            </a:br>
            <a:r>
              <a:rPr lang="en-AU" dirty="0" smtClean="0"/>
              <a:t>Young Athletes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a:t>
            </a:r>
            <a:endParaRPr lang="en-AU" dirty="0"/>
          </a:p>
        </p:txBody>
      </p:sp>
      <p:sp>
        <p:nvSpPr>
          <p:cNvPr id="4" name="Content Placeholder 3"/>
          <p:cNvSpPr>
            <a:spLocks noGrp="1"/>
          </p:cNvSpPr>
          <p:nvPr>
            <p:ph idx="1"/>
          </p:nvPr>
        </p:nvSpPr>
        <p:spPr/>
        <p:txBody>
          <a:bodyPr>
            <a:normAutofit/>
          </a:bodyPr>
          <a:lstStyle/>
          <a:p>
            <a:r>
              <a:rPr lang="en-AU" dirty="0" smtClean="0"/>
              <a:t>Greater emphasis placed on development (TAC Cup, State Academies etc.)</a:t>
            </a:r>
          </a:p>
          <a:p>
            <a:r>
              <a:rPr lang="en-AU" dirty="0" smtClean="0"/>
              <a:t>Younger bodies = less physically able</a:t>
            </a:r>
          </a:p>
          <a:p>
            <a:r>
              <a:rPr lang="en-AU" dirty="0" smtClean="0"/>
              <a:t>Athletes like a new house, require solid foundation (2years+)</a:t>
            </a:r>
          </a:p>
          <a:p>
            <a:r>
              <a:rPr lang="en-AU" dirty="0" smtClean="0"/>
              <a:t>Interesting junior training stories</a:t>
            </a:r>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a:t>
            </a:r>
            <a:endParaRPr lang="en-AU" dirty="0"/>
          </a:p>
        </p:txBody>
      </p:sp>
      <p:sp>
        <p:nvSpPr>
          <p:cNvPr id="4" name="Content Placeholder 3"/>
          <p:cNvSpPr>
            <a:spLocks noGrp="1"/>
          </p:cNvSpPr>
          <p:nvPr>
            <p:ph idx="1"/>
          </p:nvPr>
        </p:nvSpPr>
        <p:spPr/>
        <p:txBody>
          <a:bodyPr>
            <a:normAutofit/>
          </a:bodyPr>
          <a:lstStyle/>
          <a:p>
            <a:r>
              <a:rPr lang="en-AU" dirty="0" smtClean="0"/>
              <a:t>Typically in AFL, 1</a:t>
            </a:r>
            <a:r>
              <a:rPr lang="en-AU" baseline="30000" dirty="0" smtClean="0"/>
              <a:t>st</a:t>
            </a:r>
            <a:r>
              <a:rPr lang="en-AU" dirty="0" smtClean="0"/>
              <a:t> year player loads:</a:t>
            </a:r>
          </a:p>
          <a:p>
            <a:pPr>
              <a:buNone/>
            </a:pPr>
            <a:r>
              <a:rPr lang="en-AU" dirty="0" smtClean="0"/>
              <a:t>Approx. 50% to 70% of senior player</a:t>
            </a:r>
          </a:p>
          <a:p>
            <a:pPr>
              <a:buNone/>
            </a:pPr>
            <a:r>
              <a:rPr lang="en-AU" dirty="0" smtClean="0"/>
              <a:t>Skills - 80/90%</a:t>
            </a:r>
          </a:p>
          <a:p>
            <a:pPr>
              <a:buNone/>
            </a:pPr>
            <a:r>
              <a:rPr lang="en-AU" dirty="0" smtClean="0"/>
              <a:t>Running - 60/80%</a:t>
            </a:r>
          </a:p>
          <a:p>
            <a:pPr>
              <a:buNone/>
            </a:pPr>
            <a:r>
              <a:rPr lang="en-AU" dirty="0" smtClean="0"/>
              <a:t>Weights - 30/40% (increase?)</a:t>
            </a:r>
          </a:p>
          <a:p>
            <a:r>
              <a:rPr lang="en-AU" dirty="0" smtClean="0"/>
              <a:t>Similar format should be followed across levels of competition</a:t>
            </a:r>
          </a:p>
          <a:p>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
        <p:nvSpPr>
          <p:cNvPr id="5" name="Rounded Rectangle 4"/>
          <p:cNvSpPr/>
          <p:nvPr/>
        </p:nvSpPr>
        <p:spPr>
          <a:xfrm>
            <a:off x="-1016" y="6669360"/>
            <a:ext cx="3348880" cy="2160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AU" sz="1200" dirty="0" smtClean="0"/>
              <a:t>Nick Ames (2010), ‘AFL Physical Development’</a:t>
            </a:r>
            <a:endParaRPr lang="en-AU" sz="1200"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a:t>
            </a:r>
            <a:endParaRPr lang="en-AU" dirty="0"/>
          </a:p>
        </p:txBody>
      </p:sp>
      <p:sp>
        <p:nvSpPr>
          <p:cNvPr id="4" name="Content Placeholder 3"/>
          <p:cNvSpPr>
            <a:spLocks noGrp="1"/>
          </p:cNvSpPr>
          <p:nvPr>
            <p:ph idx="1"/>
          </p:nvPr>
        </p:nvSpPr>
        <p:spPr>
          <a:xfrm>
            <a:off x="4139952" y="1340768"/>
            <a:ext cx="4474840" cy="4525963"/>
          </a:xfrm>
        </p:spPr>
        <p:txBody>
          <a:bodyPr>
            <a:normAutofit lnSpcReduction="10000"/>
          </a:bodyPr>
          <a:lstStyle/>
          <a:p>
            <a:r>
              <a:rPr lang="en-AU" dirty="0" smtClean="0"/>
              <a:t>Calder Cannons TAC Cup</a:t>
            </a:r>
          </a:p>
          <a:p>
            <a:r>
              <a:rPr lang="en-AU" dirty="0" smtClean="0"/>
              <a:t>17yo’s typically lower loads (running)</a:t>
            </a:r>
          </a:p>
          <a:p>
            <a:r>
              <a:rPr lang="en-AU" dirty="0" smtClean="0"/>
              <a:t>Limited time and resources – must choose simple methods to control load (i.e. Distance covered, RPE)</a:t>
            </a:r>
          </a:p>
          <a:p>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pic>
        <p:nvPicPr>
          <p:cNvPr id="4098" name="Picture 2" descr="Dion Prestia Dion Prestia of the Cannons attempts to break free from the Stingrays defence during the round two TAC Cup match between Dandenong Stingrays and the Calder Cannons on April 3, 2010 in Melbourne, Australia. on April 3, 2010 in Melbourne, Australia."/>
          <p:cNvPicPr>
            <a:picLocks noChangeAspect="1" noChangeArrowheads="1"/>
          </p:cNvPicPr>
          <p:nvPr/>
        </p:nvPicPr>
        <p:blipFill>
          <a:blip r:embed="rId2" cstate="print"/>
          <a:srcRect/>
          <a:stretch>
            <a:fillRect/>
          </a:stretch>
        </p:blipFill>
        <p:spPr bwMode="auto">
          <a:xfrm>
            <a:off x="971601" y="1371549"/>
            <a:ext cx="2952328" cy="4068871"/>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Young Athletes Summary</a:t>
            </a:r>
            <a:endParaRPr lang="en-AU" dirty="0"/>
          </a:p>
        </p:txBody>
      </p:sp>
      <p:sp>
        <p:nvSpPr>
          <p:cNvPr id="4" name="Content Placeholder 3"/>
          <p:cNvSpPr>
            <a:spLocks noGrp="1"/>
          </p:cNvSpPr>
          <p:nvPr>
            <p:ph idx="1"/>
          </p:nvPr>
        </p:nvSpPr>
        <p:spPr/>
        <p:txBody>
          <a:bodyPr>
            <a:normAutofit/>
          </a:bodyPr>
          <a:lstStyle/>
          <a:p>
            <a:pPr lvl="0"/>
            <a:r>
              <a:rPr lang="en-AU" dirty="0" smtClean="0"/>
              <a:t>Major focus with younger athletes = sound strength and coordinated movement</a:t>
            </a:r>
          </a:p>
          <a:p>
            <a:pPr lvl="0"/>
            <a:r>
              <a:rPr lang="en-AU" dirty="0" smtClean="0"/>
              <a:t>Aerobic conditioning with speed focus (</a:t>
            </a:r>
            <a:r>
              <a:rPr lang="en-AU" i="1" u="sng" dirty="0" smtClean="0"/>
              <a:t>monitoring the load</a:t>
            </a:r>
            <a:r>
              <a:rPr lang="en-AU" i="1" dirty="0" smtClean="0"/>
              <a:t>)</a:t>
            </a:r>
            <a:endParaRPr lang="en-AU" dirty="0" smtClean="0"/>
          </a:p>
          <a:p>
            <a:r>
              <a:rPr lang="en-AU" dirty="0" smtClean="0"/>
              <a:t>Basic training is reality e.g. Cannons programs</a:t>
            </a:r>
          </a:p>
          <a:p>
            <a:r>
              <a:rPr lang="en-AU" dirty="0" smtClean="0"/>
              <a:t>Good strength, ability to move, and condition leads to better platform as a 21-25 </a:t>
            </a:r>
            <a:r>
              <a:rPr lang="en-AU" dirty="0" err="1" smtClean="0"/>
              <a:t>y.o</a:t>
            </a:r>
            <a:r>
              <a:rPr lang="en-AU" dirty="0" smtClean="0"/>
              <a:t> </a:t>
            </a:r>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en-AU" dirty="0" smtClean="0"/>
              <a:t>Section 5:</a:t>
            </a:r>
            <a:br>
              <a:rPr lang="en-AU" dirty="0" smtClean="0"/>
            </a:br>
            <a:r>
              <a:rPr lang="en-AU" dirty="0" smtClean="0"/>
              <a:t>Other Factors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Other factors</a:t>
            </a:r>
            <a:endParaRPr lang="en-AU" dirty="0"/>
          </a:p>
        </p:txBody>
      </p:sp>
      <p:sp>
        <p:nvSpPr>
          <p:cNvPr id="4" name="Content Placeholder 3"/>
          <p:cNvSpPr>
            <a:spLocks noGrp="1"/>
          </p:cNvSpPr>
          <p:nvPr>
            <p:ph idx="1"/>
          </p:nvPr>
        </p:nvSpPr>
        <p:spPr>
          <a:xfrm>
            <a:off x="457200" y="1196752"/>
            <a:ext cx="8229600" cy="4525963"/>
          </a:xfrm>
        </p:spPr>
        <p:txBody>
          <a:bodyPr>
            <a:normAutofit/>
          </a:bodyPr>
          <a:lstStyle/>
          <a:p>
            <a:pPr lvl="0"/>
            <a:r>
              <a:rPr lang="en-AU" b="1" dirty="0" smtClean="0"/>
              <a:t>Warm up</a:t>
            </a:r>
          </a:p>
          <a:p>
            <a:pPr lvl="1"/>
            <a:r>
              <a:rPr lang="en-AU" i="1" u="sng" dirty="0" smtClean="0"/>
              <a:t>Dynamic</a:t>
            </a:r>
            <a:r>
              <a:rPr lang="en-AU" dirty="0" smtClean="0"/>
              <a:t> &gt; constantly moving</a:t>
            </a:r>
          </a:p>
          <a:p>
            <a:pPr lvl="1"/>
            <a:r>
              <a:rPr lang="en-AU" dirty="0" smtClean="0"/>
              <a:t>Static stretching likely negative (McHugh &amp; Cosgrave 2009) – psych benefit?</a:t>
            </a:r>
          </a:p>
          <a:p>
            <a:pPr lvl="1"/>
            <a:r>
              <a:rPr lang="en-AU" dirty="0" smtClean="0"/>
              <a:t>Progressive intensity</a:t>
            </a:r>
          </a:p>
          <a:p>
            <a:pPr lvl="1"/>
            <a:r>
              <a:rPr lang="en-AU" dirty="0" smtClean="0"/>
              <a:t>‘Peak before performance’</a:t>
            </a:r>
          </a:p>
          <a:p>
            <a:pPr lvl="1"/>
            <a:r>
              <a:rPr lang="en-AU" dirty="0" smtClean="0"/>
              <a:t>Cannons: Match day 12-15minutes &gt; rest/piss/drink &gt; 5minutes </a:t>
            </a:r>
            <a:r>
              <a:rPr lang="en-AU" b="1" i="1" dirty="0" smtClean="0"/>
              <a:t>high intensity</a:t>
            </a:r>
            <a:endParaRPr lang="en-AU" b="1" dirty="0" smtClean="0"/>
          </a:p>
          <a:p>
            <a:pPr lvl="1"/>
            <a:endParaRPr lang="en-AU" dirty="0" smtClean="0"/>
          </a:p>
          <a:p>
            <a:pPr marL="514350" lvl="0" indent="-514350">
              <a:buFont typeface="+mj-lt"/>
              <a:buAutoNum type="arabicPeriod"/>
            </a:pPr>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Sub-Topics</a:t>
            </a:r>
            <a:endParaRPr lang="en-AU"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1668794539"/>
              </p:ext>
            </p:extLst>
          </p:nvPr>
        </p:nvGraphicFramePr>
        <p:xfrm>
          <a:off x="-1548680" y="1412776"/>
          <a:ext cx="12313368"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Other factors</a:t>
            </a:r>
            <a:endParaRPr lang="en-AU" dirty="0"/>
          </a:p>
        </p:txBody>
      </p:sp>
      <p:sp>
        <p:nvSpPr>
          <p:cNvPr id="4" name="Content Placeholder 3"/>
          <p:cNvSpPr>
            <a:spLocks noGrp="1"/>
          </p:cNvSpPr>
          <p:nvPr>
            <p:ph idx="1"/>
          </p:nvPr>
        </p:nvSpPr>
        <p:spPr>
          <a:xfrm>
            <a:off x="457200" y="1196752"/>
            <a:ext cx="8229600" cy="4525963"/>
          </a:xfrm>
        </p:spPr>
        <p:txBody>
          <a:bodyPr>
            <a:normAutofit/>
          </a:bodyPr>
          <a:lstStyle/>
          <a:p>
            <a:pPr lvl="0"/>
            <a:r>
              <a:rPr lang="en-AU" b="1" dirty="0" smtClean="0"/>
              <a:t>Recovery methods:</a:t>
            </a:r>
          </a:p>
          <a:p>
            <a:pPr marL="971550" lvl="1" indent="-514350">
              <a:buFont typeface="+mj-lt"/>
              <a:buAutoNum type="arabicPeriod"/>
            </a:pPr>
            <a:r>
              <a:rPr lang="en-AU" dirty="0" smtClean="0"/>
              <a:t>Cool down (EPL players, </a:t>
            </a:r>
            <a:r>
              <a:rPr lang="en-AU" sz="1800" dirty="0" smtClean="0"/>
              <a:t>Reilly &amp; Rigby 2009)</a:t>
            </a:r>
            <a:endParaRPr lang="en-AU" dirty="0" smtClean="0"/>
          </a:p>
          <a:p>
            <a:pPr marL="971550" lvl="1" indent="-514350">
              <a:buFont typeface="+mj-lt"/>
              <a:buAutoNum type="arabicPeriod"/>
            </a:pPr>
            <a:r>
              <a:rPr lang="en-AU" dirty="0" err="1" smtClean="0"/>
              <a:t>Cryotherapy</a:t>
            </a:r>
            <a:r>
              <a:rPr lang="en-AU" dirty="0" smtClean="0"/>
              <a:t> (ice, cold shower,  reduce temp)</a:t>
            </a:r>
          </a:p>
          <a:p>
            <a:pPr marL="971550" lvl="1" indent="-514350">
              <a:buFont typeface="+mj-lt"/>
              <a:buAutoNum type="arabicPeriod"/>
            </a:pPr>
            <a:r>
              <a:rPr lang="en-AU" dirty="0" smtClean="0"/>
              <a:t>Water immersion (cold, hot?)</a:t>
            </a:r>
          </a:p>
          <a:p>
            <a:pPr marL="1371600" lvl="2" indent="-514350"/>
            <a:r>
              <a:rPr lang="en-AU" dirty="0" smtClean="0"/>
              <a:t>Hydrostatic pressure improves DOMS &amp; cardiac output/blood flow</a:t>
            </a:r>
          </a:p>
          <a:p>
            <a:pPr marL="1371600" lvl="2" indent="-514350"/>
            <a:r>
              <a:rPr lang="en-AU" dirty="0" smtClean="0"/>
              <a:t>Delivery of nutrients etc. </a:t>
            </a:r>
          </a:p>
          <a:p>
            <a:pPr marL="971550" lvl="1" indent="-514350">
              <a:buFont typeface="+mj-lt"/>
              <a:buAutoNum type="arabicPeriod"/>
            </a:pPr>
            <a:r>
              <a:rPr lang="en-AU" dirty="0" smtClean="0"/>
              <a:t>Sleep</a:t>
            </a:r>
          </a:p>
          <a:p>
            <a:pPr marL="1371600" lvl="2" indent="-514350"/>
            <a:r>
              <a:rPr lang="en-AU" dirty="0" smtClean="0"/>
              <a:t>NS shutdown – tissue repair </a:t>
            </a:r>
          </a:p>
          <a:p>
            <a:pPr lvl="1"/>
            <a:endParaRPr lang="en-AU" dirty="0" smtClean="0"/>
          </a:p>
          <a:p>
            <a:pPr marL="514350" lvl="0" indent="-514350">
              <a:buFont typeface="+mj-lt"/>
              <a:buAutoNum type="arabicPeriod"/>
            </a:pPr>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Other factors</a:t>
            </a:r>
            <a:endParaRPr lang="en-AU" dirty="0"/>
          </a:p>
        </p:txBody>
      </p:sp>
      <p:sp>
        <p:nvSpPr>
          <p:cNvPr id="4" name="Content Placeholder 3"/>
          <p:cNvSpPr>
            <a:spLocks noGrp="1"/>
          </p:cNvSpPr>
          <p:nvPr>
            <p:ph idx="1"/>
          </p:nvPr>
        </p:nvSpPr>
        <p:spPr>
          <a:xfrm>
            <a:off x="457200" y="1196752"/>
            <a:ext cx="8229600" cy="4525963"/>
          </a:xfrm>
        </p:spPr>
        <p:txBody>
          <a:bodyPr>
            <a:normAutofit/>
          </a:bodyPr>
          <a:lstStyle/>
          <a:p>
            <a:pPr marL="571500" indent="-514350"/>
            <a:r>
              <a:rPr lang="en-AU" b="1" dirty="0" smtClean="0"/>
              <a:t>Nutrition:</a:t>
            </a:r>
          </a:p>
          <a:p>
            <a:pPr marL="971550" lvl="1" indent="-514350">
              <a:buFont typeface="+mj-lt"/>
              <a:buAutoNum type="arabicPeriod"/>
            </a:pPr>
            <a:r>
              <a:rPr lang="en-AU" dirty="0" smtClean="0"/>
              <a:t>Protein supplementation (Pre/post = effective, </a:t>
            </a:r>
            <a:r>
              <a:rPr lang="en-AU" sz="1800" dirty="0" err="1" smtClean="0"/>
              <a:t>Cribb</a:t>
            </a:r>
            <a:r>
              <a:rPr lang="en-AU" sz="1800" dirty="0" smtClean="0"/>
              <a:t> &amp; Hayes 2006)</a:t>
            </a:r>
            <a:endParaRPr lang="en-AU" dirty="0" smtClean="0"/>
          </a:p>
          <a:p>
            <a:pPr marL="971550" lvl="1" indent="-514350">
              <a:buFont typeface="+mj-lt"/>
              <a:buAutoNum type="arabicPeriod"/>
            </a:pPr>
            <a:r>
              <a:rPr lang="en-AU" dirty="0" smtClean="0"/>
              <a:t>High CHO diet – moderate fat intake – fat athletes = reduced </a:t>
            </a:r>
            <a:r>
              <a:rPr lang="en-AU" dirty="0" err="1" smtClean="0"/>
              <a:t>CoD</a:t>
            </a:r>
            <a:r>
              <a:rPr lang="en-AU" dirty="0" smtClean="0"/>
              <a:t> </a:t>
            </a:r>
            <a:r>
              <a:rPr lang="en-AU" sz="1800" dirty="0" smtClean="0"/>
              <a:t>(Sheppard et al. 2009, </a:t>
            </a:r>
            <a:r>
              <a:rPr lang="en-AU" sz="1800" dirty="0" err="1" smtClean="0"/>
              <a:t>Gabbett</a:t>
            </a:r>
            <a:r>
              <a:rPr lang="en-AU" sz="1800" dirty="0" smtClean="0"/>
              <a:t> et al. 2008, Sheppard &amp; Young 2006, </a:t>
            </a:r>
            <a:r>
              <a:rPr lang="en-AU" sz="1800" dirty="0" err="1" smtClean="0"/>
              <a:t>Chaouachi</a:t>
            </a:r>
            <a:r>
              <a:rPr lang="en-AU" sz="1800" dirty="0" smtClean="0"/>
              <a:t> et al. 2009)</a:t>
            </a:r>
            <a:endParaRPr lang="en-AU" dirty="0" smtClean="0"/>
          </a:p>
          <a:p>
            <a:pPr marL="971550" lvl="1" indent="-514350">
              <a:buFont typeface="+mj-lt"/>
              <a:buAutoNum type="arabicPeriod"/>
            </a:pPr>
            <a:r>
              <a:rPr lang="en-AU" dirty="0" smtClean="0"/>
              <a:t>Hydration</a:t>
            </a:r>
          </a:p>
          <a:p>
            <a:pPr marL="971550" lvl="1" indent="-514350">
              <a:buFont typeface="+mj-lt"/>
              <a:buAutoNum type="arabicPeriod"/>
            </a:pPr>
            <a:r>
              <a:rPr lang="en-AU" dirty="0" err="1" smtClean="0"/>
              <a:t>Slurpees</a:t>
            </a:r>
            <a:r>
              <a:rPr lang="en-AU" dirty="0" smtClean="0"/>
              <a:t>?</a:t>
            </a:r>
          </a:p>
          <a:p>
            <a:pPr marL="571500" indent="-514350"/>
            <a:endParaRPr lang="en-AU" dirty="0" smtClean="0"/>
          </a:p>
          <a:p>
            <a:pPr lvl="1"/>
            <a:endParaRPr lang="en-AU" dirty="0" smtClean="0"/>
          </a:p>
          <a:p>
            <a:pPr marL="514350" lvl="0" indent="-514350">
              <a:buFont typeface="+mj-lt"/>
              <a:buAutoNum type="arabicPeriod"/>
            </a:pPr>
            <a:endParaRPr lang="en-AU" dirty="0" smtClean="0"/>
          </a:p>
          <a:p>
            <a:endParaRPr lang="en-AU" dirty="0" smtClean="0"/>
          </a:p>
          <a:p>
            <a:endParaRPr lang="en-AU" dirty="0" smtClean="0"/>
          </a:p>
          <a:p>
            <a:pPr>
              <a:buNone/>
            </a:pPr>
            <a:endParaRPr lang="en-AU" dirty="0" smtClean="0"/>
          </a:p>
          <a:p>
            <a:endParaRPr lang="en-AU" i="1" dirty="0" smtClean="0"/>
          </a:p>
          <a:p>
            <a:pPr marL="514350" indent="-514350">
              <a:buFont typeface="+mj-lt"/>
              <a:buAutoNum type="arabicPeriod"/>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Physical Preparation</a:t>
            </a:r>
            <a:endParaRPr lang="en-AU" dirty="0"/>
          </a:p>
        </p:txBody>
      </p:sp>
      <p:sp>
        <p:nvSpPr>
          <p:cNvPr id="4" name="Content Placeholder 3"/>
          <p:cNvSpPr>
            <a:spLocks noGrp="1"/>
          </p:cNvSpPr>
          <p:nvPr>
            <p:ph idx="1"/>
          </p:nvPr>
        </p:nvSpPr>
        <p:spPr>
          <a:xfrm>
            <a:off x="457200" y="1340768"/>
            <a:ext cx="8229600" cy="4525963"/>
          </a:xfrm>
        </p:spPr>
        <p:txBody>
          <a:bodyPr>
            <a:noAutofit/>
          </a:bodyPr>
          <a:lstStyle/>
          <a:p>
            <a:pPr lvl="0"/>
            <a:r>
              <a:rPr lang="en-AU" sz="2400" dirty="0" smtClean="0"/>
              <a:t>AFL multi-faceted sport</a:t>
            </a:r>
          </a:p>
          <a:p>
            <a:pPr lvl="0"/>
            <a:r>
              <a:rPr lang="en-AU" sz="2400" dirty="0" smtClean="0"/>
              <a:t>Physical preparation should focus on:</a:t>
            </a:r>
          </a:p>
          <a:p>
            <a:pPr marL="514350" lvl="0" indent="-514350">
              <a:buFont typeface="+mj-lt"/>
              <a:buAutoNum type="arabicPeriod"/>
            </a:pPr>
            <a:r>
              <a:rPr lang="en-AU" sz="2400" dirty="0" smtClean="0"/>
              <a:t>Common movements</a:t>
            </a:r>
          </a:p>
          <a:p>
            <a:pPr marL="514350" lvl="0" indent="-514350">
              <a:buFont typeface="+mj-lt"/>
              <a:buAutoNum type="arabicPeriod"/>
            </a:pPr>
            <a:r>
              <a:rPr lang="en-AU" sz="2400" dirty="0" smtClean="0"/>
              <a:t>Key muscles used</a:t>
            </a:r>
          </a:p>
          <a:p>
            <a:pPr marL="514350" lvl="0" indent="-514350">
              <a:buFont typeface="+mj-lt"/>
              <a:buAutoNum type="arabicPeriod"/>
            </a:pPr>
            <a:r>
              <a:rPr lang="en-AU" sz="2400" dirty="0" smtClean="0"/>
              <a:t>Relevant fitness components – strength (speed, CoD), aerobic fitness</a:t>
            </a:r>
          </a:p>
          <a:p>
            <a:pPr marL="514350" lvl="0" indent="-514350">
              <a:buFont typeface="+mj-lt"/>
              <a:buAutoNum type="arabicPeriod"/>
            </a:pPr>
            <a:r>
              <a:rPr lang="en-AU" sz="2400" dirty="0" smtClean="0"/>
              <a:t>Mixed approach to preparation</a:t>
            </a:r>
          </a:p>
          <a:p>
            <a:pPr marL="514350" lvl="0" indent="-514350">
              <a:buFont typeface="+mj-lt"/>
              <a:buAutoNum type="arabicPeriod"/>
            </a:pPr>
            <a:r>
              <a:rPr lang="en-AU" sz="2400" dirty="0" smtClean="0"/>
              <a:t>Young athletes require slightly different/reduced training focus</a:t>
            </a:r>
          </a:p>
          <a:p>
            <a:pPr marL="514350" lvl="0" indent="-514350">
              <a:buFont typeface="+mj-lt"/>
              <a:buAutoNum type="arabicPeriod"/>
            </a:pPr>
            <a:r>
              <a:rPr lang="en-AU" sz="2400" dirty="0" smtClean="0"/>
              <a:t>Other factors – recovery, nutrition, warm up</a:t>
            </a:r>
          </a:p>
          <a:p>
            <a:pPr marL="514350" lvl="0" indent="-514350">
              <a:buFont typeface="+mj-lt"/>
              <a:buAutoNum type="arabicPeriod"/>
            </a:pPr>
            <a:endParaRPr lang="en-AU" sz="2400" dirty="0" smtClean="0"/>
          </a:p>
          <a:p>
            <a:endParaRPr lang="en-AU" sz="2400" dirty="0" smtClean="0"/>
          </a:p>
          <a:p>
            <a:endParaRPr lang="en-AU" sz="2400" dirty="0" smtClean="0"/>
          </a:p>
          <a:p>
            <a:pPr>
              <a:buNone/>
            </a:pPr>
            <a:endParaRPr lang="en-AU" sz="2400" dirty="0" smtClean="0"/>
          </a:p>
          <a:p>
            <a:endParaRPr lang="en-AU" sz="2400" i="1" dirty="0" smtClean="0"/>
          </a:p>
          <a:p>
            <a:pPr marL="514350" indent="-514350">
              <a:buFont typeface="+mj-lt"/>
              <a:buAutoNum type="arabicPeriod"/>
            </a:pPr>
            <a:endParaRPr lang="en-AU" sz="2400"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a:bodyPr>
          <a:lstStyle/>
          <a:p>
            <a:r>
              <a:rPr lang="en-AU" dirty="0" smtClean="0"/>
              <a:t>Thank you</a:t>
            </a:r>
            <a:br>
              <a:rPr lang="en-AU" dirty="0" smtClean="0"/>
            </a:br>
            <a:r>
              <a:rPr lang="en-AU" dirty="0" smtClean="0"/>
              <a:t/>
            </a:r>
            <a:br>
              <a:rPr lang="en-AU" dirty="0" smtClean="0"/>
            </a:br>
            <a:r>
              <a:rPr lang="en-AU" dirty="0" smtClean="0"/>
              <a:t>Questions: </a:t>
            </a:r>
            <a:r>
              <a:rPr lang="en-AU" dirty="0" smtClean="0">
                <a:hlinkClick r:id="rId2"/>
              </a:rPr>
              <a:t>steveforcone@gmail.com</a:t>
            </a:r>
            <a:r>
              <a:rPr lang="en-AU" dirty="0" smtClean="0"/>
              <a:t> </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646"/>
            <a:ext cx="8229600" cy="6106690"/>
          </a:xfrm>
        </p:spPr>
        <p:txBody>
          <a:bodyPr/>
          <a:lstStyle/>
          <a:p>
            <a:r>
              <a:rPr lang="en-AU" dirty="0" smtClean="0"/>
              <a:t>Section 1:</a:t>
            </a:r>
            <a:br>
              <a:rPr lang="en-AU" dirty="0" smtClean="0"/>
            </a:br>
            <a:r>
              <a:rPr lang="en-AU" dirty="0" smtClean="0"/>
              <a:t>Movement Factors</a:t>
            </a:r>
            <a:br>
              <a:rPr lang="en-AU" dirty="0" smtClean="0"/>
            </a:br>
            <a:r>
              <a:rPr lang="en-AU" dirty="0" smtClean="0"/>
              <a:t>Injuries</a:t>
            </a:r>
            <a:endParaRPr lang="en-AU" dirty="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Relevance of Movement</a:t>
            </a:r>
            <a:endParaRPr lang="en-AU" dirty="0"/>
          </a:p>
        </p:txBody>
      </p:sp>
      <p:sp>
        <p:nvSpPr>
          <p:cNvPr id="4" name="Content Placeholder 3"/>
          <p:cNvSpPr>
            <a:spLocks noGrp="1"/>
          </p:cNvSpPr>
          <p:nvPr>
            <p:ph idx="1"/>
          </p:nvPr>
        </p:nvSpPr>
        <p:spPr/>
        <p:txBody>
          <a:bodyPr/>
          <a:lstStyle/>
          <a:p>
            <a:r>
              <a:rPr lang="en-AU" dirty="0" smtClean="0"/>
              <a:t>Preparation should align common movement patterns &amp; types</a:t>
            </a:r>
          </a:p>
          <a:p>
            <a:r>
              <a:rPr lang="en-AU" dirty="0" smtClean="0"/>
              <a:t>AFL = multi-directional, multi-faceted</a:t>
            </a:r>
          </a:p>
          <a:p>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2010 GPS Report</a:t>
            </a:r>
            <a:endParaRPr lang="en-AU" dirty="0"/>
          </a:p>
        </p:txBody>
      </p:sp>
      <p:sp>
        <p:nvSpPr>
          <p:cNvPr id="4" name="Content Placeholder 3"/>
          <p:cNvSpPr>
            <a:spLocks noGrp="1"/>
          </p:cNvSpPr>
          <p:nvPr>
            <p:ph idx="1"/>
          </p:nvPr>
        </p:nvSpPr>
        <p:spPr/>
        <p:txBody>
          <a:bodyPr/>
          <a:lstStyle/>
          <a:p>
            <a:r>
              <a:rPr lang="en-AU" dirty="0" smtClean="0"/>
              <a:t>Statistically significant increases in two key components:</a:t>
            </a:r>
          </a:p>
          <a:p>
            <a:pPr marL="514350" indent="-514350" algn="ctr">
              <a:buFont typeface="+mj-lt"/>
              <a:buAutoNum type="arabicPeriod"/>
            </a:pPr>
            <a:r>
              <a:rPr lang="en-AU" dirty="0" smtClean="0">
                <a:solidFill>
                  <a:srgbClr val="FF0000"/>
                </a:solidFill>
              </a:rPr>
              <a:t>Accelerations over 10km/h in 1sec</a:t>
            </a:r>
          </a:p>
          <a:p>
            <a:pPr marL="514350" indent="-514350" algn="ctr">
              <a:buFont typeface="+mj-lt"/>
              <a:buAutoNum type="arabicPeriod"/>
            </a:pPr>
            <a:r>
              <a:rPr lang="en-AU" dirty="0" smtClean="0">
                <a:solidFill>
                  <a:srgbClr val="FF0000"/>
                </a:solidFill>
              </a:rPr>
              <a:t>Decelerations over 10km/h in 1sec</a:t>
            </a:r>
          </a:p>
          <a:p>
            <a:r>
              <a:rPr lang="en-AU" dirty="0" smtClean="0"/>
              <a:t>Relatable to all levels of competition?</a:t>
            </a:r>
          </a:p>
          <a:p>
            <a:r>
              <a:rPr lang="en-AU" dirty="0" smtClean="0"/>
              <a:t>Require more data across levels</a:t>
            </a:r>
          </a:p>
          <a:p>
            <a:pPr>
              <a:buNone/>
            </a:pPr>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Relevance of Movement</a:t>
            </a:r>
            <a:endParaRPr lang="en-AU" dirty="0"/>
          </a:p>
        </p:txBody>
      </p:sp>
      <p:sp>
        <p:nvSpPr>
          <p:cNvPr id="4" name="Content Placeholder 3"/>
          <p:cNvSpPr>
            <a:spLocks noGrp="1"/>
          </p:cNvSpPr>
          <p:nvPr>
            <p:ph idx="1"/>
          </p:nvPr>
        </p:nvSpPr>
        <p:spPr>
          <a:xfrm>
            <a:off x="395536" y="1484784"/>
            <a:ext cx="8229600" cy="4525963"/>
          </a:xfrm>
        </p:spPr>
        <p:txBody>
          <a:bodyPr>
            <a:normAutofit/>
          </a:bodyPr>
          <a:lstStyle/>
          <a:p>
            <a:r>
              <a:rPr lang="en-AU" sz="2400" dirty="0" smtClean="0"/>
              <a:t>AFL involves ‘explosive’ actions both stopping and starting</a:t>
            </a:r>
          </a:p>
          <a:p>
            <a:r>
              <a:rPr lang="en-AU" sz="2400" dirty="0" smtClean="0"/>
              <a:t>Repeated in large volumes</a:t>
            </a:r>
          </a:p>
          <a:p>
            <a:r>
              <a:rPr lang="en-AU" sz="2400" dirty="0" smtClean="0"/>
              <a:t>Considerably augmented force on body structures</a:t>
            </a:r>
          </a:p>
          <a:p>
            <a:r>
              <a:rPr lang="en-AU" sz="2400" dirty="0" smtClean="0"/>
              <a:t>Significant aerobic condition required</a:t>
            </a:r>
          </a:p>
          <a:p>
            <a:endParaRPr lang="en-AU" sz="2400" dirty="0" smtClean="0"/>
          </a:p>
        </p:txBody>
      </p:sp>
      <p:pic>
        <p:nvPicPr>
          <p:cNvPr id="32770" name="Picture 2" descr="http://images.theage.com.au/2010/10/05/1966976/wbAFLdraft-run-420x0.jpg"/>
          <p:cNvPicPr>
            <a:picLocks noChangeAspect="1" noChangeArrowheads="1"/>
          </p:cNvPicPr>
          <p:nvPr/>
        </p:nvPicPr>
        <p:blipFill>
          <a:blip r:embed="rId2" cstate="print"/>
          <a:srcRect/>
          <a:stretch>
            <a:fillRect/>
          </a:stretch>
        </p:blipFill>
        <p:spPr bwMode="auto">
          <a:xfrm>
            <a:off x="3059832" y="3270582"/>
            <a:ext cx="3312368" cy="2318658"/>
          </a:xfrm>
          <a:prstGeom prst="rect">
            <a:avLst/>
          </a:prstGeom>
          <a:noFill/>
        </p:spPr>
      </p:pic>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Injury</a:t>
            </a:r>
            <a:endParaRPr lang="en-AU" dirty="0"/>
          </a:p>
        </p:txBody>
      </p:sp>
      <p:sp>
        <p:nvSpPr>
          <p:cNvPr id="4" name="Content Placeholder 3"/>
          <p:cNvSpPr>
            <a:spLocks noGrp="1"/>
          </p:cNvSpPr>
          <p:nvPr>
            <p:ph idx="1"/>
          </p:nvPr>
        </p:nvSpPr>
        <p:spPr/>
        <p:txBody>
          <a:bodyPr/>
          <a:lstStyle/>
          <a:p>
            <a:r>
              <a:rPr lang="en-AU" dirty="0" smtClean="0"/>
              <a:t>Determining issue in participation</a:t>
            </a:r>
          </a:p>
          <a:p>
            <a:r>
              <a:rPr lang="en-AU" dirty="0" smtClean="0"/>
              <a:t>Injured players cannot play (obviously)</a:t>
            </a:r>
          </a:p>
          <a:p>
            <a:endParaRPr lang="en-AU" dirty="0" smtClean="0"/>
          </a:p>
        </p:txBody>
      </p:sp>
    </p:spTree>
    <p:extLst>
      <p:ext uri="{BB962C8B-B14F-4D97-AF65-F5344CB8AC3E}">
        <p14:creationId xmlns="" xmlns:p14="http://schemas.microsoft.com/office/powerpoint/2010/main" val="891897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TotalTime>
  <Words>1358</Words>
  <Application>Microsoft Office PowerPoint</Application>
  <PresentationFormat>On-screen Show (4:3)</PresentationFormat>
  <Paragraphs>276</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AFL Level 1 Coach  Physical Preparation Steve Forcone </vt:lpstr>
      <vt:lpstr>Presenter Information</vt:lpstr>
      <vt:lpstr>Topics</vt:lpstr>
      <vt:lpstr>Sub-Topics</vt:lpstr>
      <vt:lpstr>Section 1: Movement Factors Injuries</vt:lpstr>
      <vt:lpstr>Relevance of Movement</vt:lpstr>
      <vt:lpstr>2010 GPS Report</vt:lpstr>
      <vt:lpstr>Relevance of Movement</vt:lpstr>
      <vt:lpstr>Injury</vt:lpstr>
      <vt:lpstr>2010 Injury Report</vt:lpstr>
      <vt:lpstr>Preparation Focus – Injury prevention</vt:lpstr>
      <vt:lpstr>Section 2: Key Fitness Components</vt:lpstr>
      <vt:lpstr>Fitness Components</vt:lpstr>
      <vt:lpstr>Running Ability</vt:lpstr>
      <vt:lpstr>Muscular Strength </vt:lpstr>
      <vt:lpstr>Muscular Strength </vt:lpstr>
      <vt:lpstr>Muscular Strength </vt:lpstr>
      <vt:lpstr>Aerobic Fitness</vt:lpstr>
      <vt:lpstr>Aerobic Fitness</vt:lpstr>
      <vt:lpstr>Section 3: Training &amp; Preparation</vt:lpstr>
      <vt:lpstr>Preparation Focus – Strength</vt:lpstr>
      <vt:lpstr>Preparation Focus – Strength</vt:lpstr>
      <vt:lpstr>Preparation Focus – Strength</vt:lpstr>
      <vt:lpstr>Preparation Focus – Aerobic Fitness</vt:lpstr>
      <vt:lpstr>Preparation Focus – Aerobic Fitness</vt:lpstr>
      <vt:lpstr>Preparation Focus – Aerobic Fitness</vt:lpstr>
      <vt:lpstr>Preparation Focus – Aerobic Fitness</vt:lpstr>
      <vt:lpstr>Preparation Focus – Aerobic Fitness</vt:lpstr>
      <vt:lpstr>Preparation Focus – Aerobic Fitness</vt:lpstr>
      <vt:lpstr>Preparation Focus – Aerobic Fitness</vt:lpstr>
      <vt:lpstr>Preparation Focus – Aerobic Fitness</vt:lpstr>
      <vt:lpstr>Preparation Summary</vt:lpstr>
      <vt:lpstr>Section 4: Young Athletes</vt:lpstr>
      <vt:lpstr>Young Athletes</vt:lpstr>
      <vt:lpstr>Young Athletes</vt:lpstr>
      <vt:lpstr>Young Athletes</vt:lpstr>
      <vt:lpstr>Young Athletes Summary</vt:lpstr>
      <vt:lpstr>Section 5: Other Factors</vt:lpstr>
      <vt:lpstr>Other factors</vt:lpstr>
      <vt:lpstr>Other factors</vt:lpstr>
      <vt:lpstr>Other factors</vt:lpstr>
      <vt:lpstr>Physical Preparation</vt:lpstr>
      <vt:lpstr>Thank you  Questions: steveforcone@gmail.com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AFL Level 2 Coach</dc:title>
  <dc:creator>Steve Forcone</dc:creator>
  <cp:lastModifiedBy>AFL User</cp:lastModifiedBy>
  <cp:revision>19</cp:revision>
  <dcterms:created xsi:type="dcterms:W3CDTF">2012-01-20T03:22:04Z</dcterms:created>
  <dcterms:modified xsi:type="dcterms:W3CDTF">2012-03-21T04:43:07Z</dcterms:modified>
</cp:coreProperties>
</file>