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A257-58EC-42EA-81DF-032349E0C923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F9F8-F862-4C05-A674-7AE264D65C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3256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A257-58EC-42EA-81DF-032349E0C923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F9F8-F862-4C05-A674-7AE264D65C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866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A257-58EC-42EA-81DF-032349E0C923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F9F8-F862-4C05-A674-7AE264D65C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637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A257-58EC-42EA-81DF-032349E0C923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F9F8-F862-4C05-A674-7AE264D65C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1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A257-58EC-42EA-81DF-032349E0C923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F9F8-F862-4C05-A674-7AE264D65C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985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A257-58EC-42EA-81DF-032349E0C923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F9F8-F862-4C05-A674-7AE264D65C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779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A257-58EC-42EA-81DF-032349E0C923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F9F8-F862-4C05-A674-7AE264D65C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716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A257-58EC-42EA-81DF-032349E0C923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F9F8-F862-4C05-A674-7AE264D65C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655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A257-58EC-42EA-81DF-032349E0C923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F9F8-F862-4C05-A674-7AE264D65C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537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A257-58EC-42EA-81DF-032349E0C923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F9F8-F862-4C05-A674-7AE264D65C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787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A257-58EC-42EA-81DF-032349E0C923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F9F8-F862-4C05-A674-7AE264D65C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895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A257-58EC-42EA-81DF-032349E0C923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FF9F8-F862-4C05-A674-7AE264D65C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1248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ydneybasketball.com.a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904793" y="594162"/>
            <a:ext cx="5602014" cy="11387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600" dirty="0"/>
              <a:t>Nominations OPEN </a:t>
            </a:r>
            <a:r>
              <a:rPr lang="en-AU" sz="1600" dirty="0"/>
              <a:t>7</a:t>
            </a:r>
            <a:r>
              <a:rPr lang="en-AU" sz="1600" dirty="0" smtClean="0"/>
              <a:t>TH </a:t>
            </a:r>
            <a:r>
              <a:rPr lang="en-AU" sz="1600" dirty="0"/>
              <a:t>NOV AND CLOSE </a:t>
            </a:r>
            <a:r>
              <a:rPr lang="en-AU" sz="1600" dirty="0" smtClean="0"/>
              <a:t>18</a:t>
            </a:r>
            <a:r>
              <a:rPr lang="en-AU" sz="1600" baseline="30000" dirty="0" smtClean="0"/>
              <a:t>TH</a:t>
            </a:r>
            <a:r>
              <a:rPr lang="en-AU" sz="1600" dirty="0" smtClean="0"/>
              <a:t> </a:t>
            </a:r>
            <a:r>
              <a:rPr lang="en-AU" sz="1600" dirty="0"/>
              <a:t>NOV @ 5pm</a:t>
            </a:r>
          </a:p>
          <a:p>
            <a:pPr algn="ctr"/>
            <a:r>
              <a:rPr lang="en-AU" sz="1000" b="1" u="sng" dirty="0" smtClean="0"/>
              <a:t>PLEASE NOTE NOMINATIONS RECEIVED AFTER THIS TIME WILL ONLY BE ALLOCATED INTO A COMPETITION IF THERE IS A VACANY.</a:t>
            </a:r>
          </a:p>
          <a:p>
            <a:r>
              <a:rPr lang="en-AU" sz="1600" b="1" dirty="0" smtClean="0"/>
              <a:t>TEAM NAME:___________________________________</a:t>
            </a:r>
          </a:p>
          <a:p>
            <a:r>
              <a:rPr lang="en-AU" sz="1600" b="1" dirty="0" smtClean="0"/>
              <a:t>CLUB NAME:____________________________________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4793" y="1704671"/>
            <a:ext cx="5620567" cy="3616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600" b="1" dirty="0" smtClean="0"/>
              <a:t>MANAGER CONTACT INFORMATION</a:t>
            </a:r>
          </a:p>
          <a:p>
            <a:r>
              <a:rPr lang="en-AU" sz="1600" b="1" dirty="0" smtClean="0"/>
              <a:t>NAME:_______________________________________________</a:t>
            </a:r>
          </a:p>
          <a:p>
            <a:r>
              <a:rPr lang="en-AU" sz="1600" b="1" dirty="0" smtClean="0"/>
              <a:t>PHONE NUMBER:______________________________________</a:t>
            </a:r>
          </a:p>
          <a:p>
            <a:r>
              <a:rPr lang="en-AU" sz="1600" b="1" dirty="0" smtClean="0"/>
              <a:t>E-Mail:_______________________________________________</a:t>
            </a:r>
          </a:p>
          <a:p>
            <a:r>
              <a:rPr lang="en-AU" sz="800" b="1" dirty="0" smtClean="0"/>
              <a:t>(all communication via email)</a:t>
            </a:r>
          </a:p>
          <a:p>
            <a:r>
              <a:rPr lang="en-AU" sz="1000" b="1" dirty="0" smtClean="0"/>
              <a:t>I have read the CSBA Competition By-Laws and codes of conduct and risk policy and on behalf of the above team I agree to abide by them (all documents available from </a:t>
            </a:r>
            <a:r>
              <a:rPr lang="en-AU" sz="1000" b="1" dirty="0" smtClean="0">
                <a:hlinkClick r:id="rId2"/>
              </a:rPr>
              <a:t>www.sydneybasketball.com.au</a:t>
            </a:r>
            <a:r>
              <a:rPr lang="en-AU" sz="1000" b="1" dirty="0" smtClean="0"/>
              <a:t>)</a:t>
            </a:r>
          </a:p>
          <a:p>
            <a:r>
              <a:rPr lang="en-AU" sz="1600" b="1" dirty="0" smtClean="0"/>
              <a:t>Signature</a:t>
            </a:r>
            <a:r>
              <a:rPr lang="en-AU" sz="1600" b="1" dirty="0"/>
              <a:t>: </a:t>
            </a:r>
            <a:r>
              <a:rPr lang="en-AU" sz="1600" b="1" dirty="0" smtClean="0"/>
              <a:t>____________________________ </a:t>
            </a:r>
            <a:r>
              <a:rPr lang="en-AU" sz="1600" b="1" dirty="0"/>
              <a:t>Date:___/___/___ </a:t>
            </a:r>
          </a:p>
          <a:p>
            <a:r>
              <a:rPr lang="en-AU" sz="1600" b="1" dirty="0" smtClean="0"/>
              <a:t>COACH</a:t>
            </a:r>
            <a:r>
              <a:rPr lang="en-AU" sz="1600" dirty="0" smtClean="0">
                <a:latin typeface="Calibri"/>
              </a:rPr>
              <a:t> </a:t>
            </a:r>
            <a:r>
              <a:rPr lang="en-AU" sz="1600" b="1" dirty="0" smtClean="0"/>
              <a:t>NAME:_________________________________________</a:t>
            </a:r>
          </a:p>
          <a:p>
            <a:r>
              <a:rPr lang="en-AU" sz="900" b="1" dirty="0"/>
              <a:t>Forms will not be accepted without a nominated coach.</a:t>
            </a:r>
          </a:p>
          <a:p>
            <a:r>
              <a:rPr lang="en-AU" sz="1600" b="1" dirty="0" smtClean="0"/>
              <a:t>BNSW REGISTRATION NUMBER:__________________________</a:t>
            </a:r>
          </a:p>
          <a:p>
            <a:r>
              <a:rPr lang="en-AU" sz="900" b="1" dirty="0" smtClean="0"/>
              <a:t>Coaches can register online at </a:t>
            </a:r>
            <a:r>
              <a:rPr lang="en-AU" sz="900" b="1" dirty="0" smtClean="0">
                <a:hlinkClick r:id="rId2"/>
              </a:rPr>
              <a:t>www.sydneybasketball.com.au</a:t>
            </a:r>
            <a:r>
              <a:rPr lang="en-AU" sz="900" b="1" dirty="0" smtClean="0"/>
              <a:t> </a:t>
            </a:r>
          </a:p>
          <a:p>
            <a:r>
              <a:rPr lang="en-AU" sz="1600" b="1" dirty="0" smtClean="0"/>
              <a:t>PHONE NUMBER:______________________________________</a:t>
            </a:r>
          </a:p>
          <a:p>
            <a:r>
              <a:rPr lang="en-AU" sz="1600" b="1" dirty="0" smtClean="0"/>
              <a:t>E-Mail:_______________________________________________</a:t>
            </a:r>
          </a:p>
          <a:p>
            <a:r>
              <a:rPr lang="en-AU" sz="1600" b="1" dirty="0" smtClean="0"/>
              <a:t>SPECIAL REQUESTS: </a:t>
            </a:r>
            <a:r>
              <a:rPr lang="en-AU" sz="1500" b="1" dirty="0" smtClean="0"/>
              <a:t>________________________________________________________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4794" y="5302400"/>
            <a:ext cx="5620567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Please circle which division you are nominating for:</a:t>
            </a:r>
          </a:p>
          <a:p>
            <a:r>
              <a:rPr lang="en-AU" b="1" u="sng" dirty="0" smtClean="0"/>
              <a:t>FRIDAY NIGHT (commences 3</a:t>
            </a:r>
            <a:r>
              <a:rPr lang="en-AU" b="1" u="sng" baseline="30000" dirty="0" smtClean="0"/>
              <a:t>rd</a:t>
            </a:r>
            <a:r>
              <a:rPr lang="en-AU" b="1" u="sng" dirty="0" smtClean="0"/>
              <a:t> Feb)</a:t>
            </a:r>
          </a:p>
          <a:p>
            <a:r>
              <a:rPr lang="en-AU" dirty="0" smtClean="0"/>
              <a:t>Under 16 Girls 	</a:t>
            </a:r>
            <a:r>
              <a:rPr lang="en-AU" dirty="0" err="1" smtClean="0"/>
              <a:t>Div</a:t>
            </a:r>
            <a:r>
              <a:rPr lang="en-AU" dirty="0" smtClean="0"/>
              <a:t> 1	</a:t>
            </a:r>
            <a:r>
              <a:rPr lang="en-AU" dirty="0" err="1" smtClean="0"/>
              <a:t>Div</a:t>
            </a:r>
            <a:r>
              <a:rPr lang="en-AU" dirty="0" smtClean="0"/>
              <a:t> 2	</a:t>
            </a:r>
            <a:r>
              <a:rPr lang="en-AU" dirty="0" err="1" smtClean="0"/>
              <a:t>Div</a:t>
            </a:r>
            <a:r>
              <a:rPr lang="en-AU" dirty="0" smtClean="0"/>
              <a:t> 3</a:t>
            </a:r>
          </a:p>
          <a:p>
            <a:r>
              <a:rPr lang="en-AU" dirty="0" smtClean="0"/>
              <a:t>Under 18 Girls	</a:t>
            </a:r>
            <a:r>
              <a:rPr lang="en-AU" dirty="0" err="1" smtClean="0"/>
              <a:t>Div</a:t>
            </a:r>
            <a:r>
              <a:rPr lang="en-AU" dirty="0" smtClean="0"/>
              <a:t> 1	</a:t>
            </a:r>
            <a:r>
              <a:rPr lang="en-AU" dirty="0" err="1" smtClean="0"/>
              <a:t>Div</a:t>
            </a:r>
            <a:r>
              <a:rPr lang="en-AU" dirty="0" smtClean="0"/>
              <a:t> 2</a:t>
            </a:r>
          </a:p>
          <a:p>
            <a:r>
              <a:rPr lang="en-AU" b="1" u="sng" dirty="0" smtClean="0"/>
              <a:t>SATURDAY ALEXANDRIA (commences 4</a:t>
            </a:r>
            <a:r>
              <a:rPr lang="en-AU" b="1" u="sng" baseline="30000" dirty="0" smtClean="0"/>
              <a:t>th</a:t>
            </a:r>
            <a:r>
              <a:rPr lang="en-AU" b="1" u="sng" dirty="0" smtClean="0"/>
              <a:t> Feb)</a:t>
            </a:r>
          </a:p>
          <a:p>
            <a:r>
              <a:rPr lang="en-AU" dirty="0" smtClean="0"/>
              <a:t>Under 10 Boys		Under 10 Girls</a:t>
            </a:r>
          </a:p>
          <a:p>
            <a:r>
              <a:rPr lang="en-AU" dirty="0" smtClean="0"/>
              <a:t>Under 12 Boys 	</a:t>
            </a:r>
            <a:r>
              <a:rPr lang="en-AU" dirty="0" err="1" smtClean="0"/>
              <a:t>Div</a:t>
            </a:r>
            <a:r>
              <a:rPr lang="en-AU" dirty="0" smtClean="0"/>
              <a:t> 1	</a:t>
            </a:r>
            <a:r>
              <a:rPr lang="en-AU" dirty="0" err="1" smtClean="0"/>
              <a:t>Div</a:t>
            </a:r>
            <a:r>
              <a:rPr lang="en-AU" dirty="0" smtClean="0"/>
              <a:t> 2	</a:t>
            </a:r>
            <a:r>
              <a:rPr lang="en-AU" dirty="0" err="1" smtClean="0"/>
              <a:t>Div</a:t>
            </a:r>
            <a:r>
              <a:rPr lang="en-AU" dirty="0" smtClean="0"/>
              <a:t> 3</a:t>
            </a:r>
          </a:p>
          <a:p>
            <a:r>
              <a:rPr lang="en-AU" dirty="0" smtClean="0"/>
              <a:t>Under 12 Girls 	</a:t>
            </a:r>
            <a:r>
              <a:rPr lang="en-AU" dirty="0" err="1" smtClean="0"/>
              <a:t>Div</a:t>
            </a:r>
            <a:r>
              <a:rPr lang="en-AU" dirty="0" smtClean="0"/>
              <a:t> 1	</a:t>
            </a:r>
            <a:r>
              <a:rPr lang="en-AU" dirty="0" err="1" smtClean="0"/>
              <a:t>Div</a:t>
            </a:r>
            <a:r>
              <a:rPr lang="en-AU" dirty="0" smtClean="0"/>
              <a:t> 2	</a:t>
            </a:r>
            <a:r>
              <a:rPr lang="en-AU" dirty="0" err="1" smtClean="0"/>
              <a:t>Div</a:t>
            </a:r>
            <a:r>
              <a:rPr lang="en-AU" dirty="0" smtClean="0"/>
              <a:t> 3* </a:t>
            </a:r>
            <a:r>
              <a:rPr lang="en-AU" sz="1100" dirty="0" smtClean="0"/>
              <a:t>(*if available)</a:t>
            </a:r>
          </a:p>
          <a:p>
            <a:r>
              <a:rPr lang="en-AU" dirty="0" smtClean="0"/>
              <a:t>Under 14 Boys	</a:t>
            </a:r>
            <a:r>
              <a:rPr lang="en-AU" dirty="0" err="1" smtClean="0"/>
              <a:t>Div</a:t>
            </a:r>
            <a:r>
              <a:rPr lang="en-AU" dirty="0" smtClean="0"/>
              <a:t> 1	</a:t>
            </a:r>
            <a:r>
              <a:rPr lang="en-AU" dirty="0" err="1" smtClean="0"/>
              <a:t>Div</a:t>
            </a:r>
            <a:r>
              <a:rPr lang="en-AU" dirty="0" smtClean="0"/>
              <a:t> 2	</a:t>
            </a:r>
            <a:r>
              <a:rPr lang="en-AU" dirty="0" err="1" smtClean="0"/>
              <a:t>Div</a:t>
            </a:r>
            <a:r>
              <a:rPr lang="en-AU" dirty="0" smtClean="0"/>
              <a:t> 3</a:t>
            </a:r>
          </a:p>
          <a:p>
            <a:r>
              <a:rPr lang="en-AU" b="1" u="sng" dirty="0" smtClean="0"/>
              <a:t>SATURDAY MARRICKVILLE PCYC (commences</a:t>
            </a:r>
            <a:r>
              <a:rPr lang="en-AU" b="1" u="sng" dirty="0"/>
              <a:t>  </a:t>
            </a:r>
            <a:r>
              <a:rPr lang="en-AU" b="1" u="sng" dirty="0" smtClean="0"/>
              <a:t>4</a:t>
            </a:r>
            <a:r>
              <a:rPr lang="en-AU" b="1" u="sng" baseline="30000" dirty="0" smtClean="0"/>
              <a:t>th</a:t>
            </a:r>
            <a:r>
              <a:rPr lang="en-AU" b="1" u="sng" dirty="0" smtClean="0"/>
              <a:t> Feb)</a:t>
            </a:r>
          </a:p>
          <a:p>
            <a:r>
              <a:rPr lang="en-AU" dirty="0" smtClean="0"/>
              <a:t>Under 14 Girls 	</a:t>
            </a:r>
            <a:r>
              <a:rPr lang="en-AU" dirty="0" err="1" smtClean="0"/>
              <a:t>Div</a:t>
            </a:r>
            <a:r>
              <a:rPr lang="en-AU" dirty="0" smtClean="0"/>
              <a:t> 1	</a:t>
            </a:r>
            <a:r>
              <a:rPr lang="en-AU" dirty="0" err="1" smtClean="0"/>
              <a:t>Div</a:t>
            </a:r>
            <a:r>
              <a:rPr lang="en-AU" dirty="0" smtClean="0"/>
              <a:t> 2	</a:t>
            </a:r>
            <a:r>
              <a:rPr lang="en-AU" dirty="0" err="1" smtClean="0"/>
              <a:t>Div</a:t>
            </a:r>
            <a:r>
              <a:rPr lang="en-AU" dirty="0" smtClean="0"/>
              <a:t> 3* </a:t>
            </a:r>
            <a:r>
              <a:rPr lang="en-AU" sz="1100" dirty="0" smtClean="0"/>
              <a:t>(*if available)</a:t>
            </a:r>
          </a:p>
          <a:p>
            <a:r>
              <a:rPr lang="en-AU" dirty="0" smtClean="0"/>
              <a:t>Under 16 Boys	</a:t>
            </a:r>
            <a:r>
              <a:rPr lang="en-AU" dirty="0" err="1" smtClean="0"/>
              <a:t>Div</a:t>
            </a:r>
            <a:r>
              <a:rPr lang="en-AU" dirty="0" smtClean="0"/>
              <a:t> 1	</a:t>
            </a:r>
            <a:r>
              <a:rPr lang="en-AU" dirty="0" err="1" smtClean="0"/>
              <a:t>Div</a:t>
            </a:r>
            <a:r>
              <a:rPr lang="en-AU" dirty="0" smtClean="0"/>
              <a:t> 2	</a:t>
            </a:r>
            <a:r>
              <a:rPr lang="en-AU" dirty="0" err="1" smtClean="0"/>
              <a:t>Div</a:t>
            </a:r>
            <a:r>
              <a:rPr lang="en-AU" dirty="0" smtClean="0"/>
              <a:t> 3</a:t>
            </a:r>
          </a:p>
          <a:p>
            <a:r>
              <a:rPr lang="en-AU" dirty="0" smtClean="0"/>
              <a:t>Under 18 Boys	</a:t>
            </a:r>
            <a:r>
              <a:rPr lang="en-AU" dirty="0" err="1" smtClean="0"/>
              <a:t>Div</a:t>
            </a:r>
            <a:r>
              <a:rPr lang="en-AU" dirty="0" smtClean="0"/>
              <a:t> 1	</a:t>
            </a:r>
            <a:r>
              <a:rPr lang="en-AU" dirty="0" err="1" smtClean="0"/>
              <a:t>Div</a:t>
            </a:r>
            <a:r>
              <a:rPr lang="en-AU" dirty="0" smtClean="0"/>
              <a:t> 2	</a:t>
            </a:r>
            <a:r>
              <a:rPr lang="en-AU" dirty="0" err="1" smtClean="0"/>
              <a:t>Div</a:t>
            </a:r>
            <a:r>
              <a:rPr lang="en-AU" dirty="0" smtClean="0"/>
              <a:t> 3	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1052736" y="-12357"/>
            <a:ext cx="518457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Junior 2017-1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3136"/>
            <a:ext cx="923330" cy="8962583"/>
          </a:xfrm>
          <a:prstGeom prst="rect">
            <a:avLst/>
          </a:prstGeom>
          <a:noFill/>
        </p:spPr>
        <p:txBody>
          <a:bodyPr vert="vert270"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City of Sydney Basketball Assoc.</a:t>
            </a:r>
            <a:endParaRPr lang="en-AU" sz="4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102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1052736" y="-12357"/>
            <a:ext cx="51845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Junior 2017-1</a:t>
            </a:r>
            <a:endParaRPr lang="en-US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3136"/>
            <a:ext cx="923330" cy="8962583"/>
          </a:xfrm>
          <a:prstGeom prst="rect">
            <a:avLst/>
          </a:prstGeom>
          <a:noFill/>
        </p:spPr>
        <p:txBody>
          <a:bodyPr vert="vert270"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City of Sydney Basketball Assoc.</a:t>
            </a:r>
            <a:endParaRPr lang="en-AU" sz="4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3330" y="755576"/>
            <a:ext cx="560201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pc="-160" dirty="0">
                <a:cs typeface="Calibri"/>
              </a:rPr>
              <a:t>T</a:t>
            </a:r>
            <a:r>
              <a:rPr lang="en-AU" spc="-15" dirty="0">
                <a:cs typeface="Calibri"/>
              </a:rPr>
              <a:t>eam Li</a:t>
            </a:r>
            <a:r>
              <a:rPr lang="en-AU" spc="-25" dirty="0">
                <a:cs typeface="Calibri"/>
              </a:rPr>
              <a:t>s</a:t>
            </a:r>
            <a:r>
              <a:rPr lang="en-AU" spc="-10" dirty="0">
                <a:cs typeface="Calibri"/>
              </a:rPr>
              <a:t>t:</a:t>
            </a:r>
            <a:r>
              <a:rPr lang="en-AU" spc="5" dirty="0">
                <a:cs typeface="Calibri"/>
              </a:rPr>
              <a:t> </a:t>
            </a:r>
            <a:r>
              <a:rPr lang="en-AU" spc="-20" dirty="0">
                <a:cs typeface="Calibri"/>
              </a:rPr>
              <a:t>P</a:t>
            </a:r>
            <a:r>
              <a:rPr lang="en-AU" spc="-5" dirty="0">
                <a:cs typeface="Calibri"/>
              </a:rPr>
              <a:t>l</a:t>
            </a:r>
            <a:r>
              <a:rPr lang="en-AU" spc="-35" dirty="0">
                <a:cs typeface="Calibri"/>
              </a:rPr>
              <a:t>ay</a:t>
            </a:r>
            <a:r>
              <a:rPr lang="en-AU" spc="-10" dirty="0">
                <a:cs typeface="Calibri"/>
              </a:rPr>
              <a:t>er</a:t>
            </a:r>
            <a:r>
              <a:rPr lang="en-AU" spc="10" dirty="0">
                <a:cs typeface="Calibri"/>
              </a:rPr>
              <a:t> </a:t>
            </a:r>
            <a:r>
              <a:rPr lang="en-AU" spc="-10" dirty="0">
                <a:cs typeface="Calibri"/>
              </a:rPr>
              <a:t>d</a:t>
            </a:r>
            <a:r>
              <a:rPr lang="en-AU" spc="-20" dirty="0">
                <a:cs typeface="Calibri"/>
              </a:rPr>
              <a:t>e</a:t>
            </a:r>
            <a:r>
              <a:rPr lang="en-AU" spc="-40" dirty="0">
                <a:cs typeface="Calibri"/>
              </a:rPr>
              <a:t>t</a:t>
            </a:r>
            <a:r>
              <a:rPr lang="en-AU" dirty="0">
                <a:cs typeface="Calibri"/>
              </a:rPr>
              <a:t>ai</a:t>
            </a:r>
            <a:r>
              <a:rPr lang="en-AU" spc="-10" dirty="0">
                <a:cs typeface="Calibri"/>
              </a:rPr>
              <a:t>l</a:t>
            </a:r>
            <a:r>
              <a:rPr lang="en-AU" dirty="0">
                <a:cs typeface="Calibri"/>
              </a:rPr>
              <a:t>s</a:t>
            </a:r>
            <a:r>
              <a:rPr lang="en-AU" spc="15" dirty="0">
                <a:cs typeface="Calibri"/>
              </a:rPr>
              <a:t> </a:t>
            </a:r>
            <a:r>
              <a:rPr lang="en-AU" spc="-20" dirty="0">
                <a:cs typeface="Calibri"/>
              </a:rPr>
              <a:t>M</a:t>
            </a:r>
            <a:r>
              <a:rPr lang="en-AU" spc="-25" dirty="0">
                <a:cs typeface="Calibri"/>
              </a:rPr>
              <a:t>U</a:t>
            </a:r>
            <a:r>
              <a:rPr lang="en-AU" spc="-15" dirty="0">
                <a:cs typeface="Calibri"/>
              </a:rPr>
              <a:t>S</a:t>
            </a:r>
            <a:r>
              <a:rPr lang="en-AU" dirty="0">
                <a:cs typeface="Calibri"/>
              </a:rPr>
              <a:t>T</a:t>
            </a:r>
            <a:r>
              <a:rPr lang="en-AU" spc="-5" dirty="0">
                <a:cs typeface="Calibri"/>
              </a:rPr>
              <a:t> </a:t>
            </a:r>
            <a:r>
              <a:rPr lang="en-AU" spc="-10" dirty="0">
                <a:cs typeface="Calibri"/>
              </a:rPr>
              <a:t>be</a:t>
            </a:r>
            <a:r>
              <a:rPr lang="en-AU" spc="5" dirty="0">
                <a:cs typeface="Calibri"/>
              </a:rPr>
              <a:t> </a:t>
            </a:r>
            <a:r>
              <a:rPr lang="en-AU" spc="-30" dirty="0">
                <a:cs typeface="Calibri"/>
              </a:rPr>
              <a:t>c</a:t>
            </a:r>
            <a:r>
              <a:rPr lang="en-AU" dirty="0">
                <a:cs typeface="Calibri"/>
              </a:rPr>
              <a:t>ompl</a:t>
            </a:r>
            <a:r>
              <a:rPr lang="en-AU" spc="-15" dirty="0">
                <a:cs typeface="Calibri"/>
              </a:rPr>
              <a:t>e</a:t>
            </a:r>
            <a:r>
              <a:rPr lang="en-AU" spc="-40" dirty="0">
                <a:cs typeface="Calibri"/>
              </a:rPr>
              <a:t>t</a:t>
            </a:r>
            <a:r>
              <a:rPr lang="en-AU" spc="-10" dirty="0">
                <a:cs typeface="Calibri"/>
              </a:rPr>
              <a:t>e</a:t>
            </a:r>
            <a:r>
              <a:rPr lang="en-AU" spc="-5" dirty="0">
                <a:cs typeface="Calibri"/>
              </a:rPr>
              <a:t>d</a:t>
            </a:r>
            <a:r>
              <a:rPr lang="en-AU" dirty="0" smtClean="0">
                <a:cs typeface="Calibri"/>
              </a:rPr>
              <a:t>.</a:t>
            </a:r>
            <a:endParaRPr lang="en-AU" dirty="0">
              <a:cs typeface="Calibri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589591"/>
              </p:ext>
            </p:extLst>
          </p:nvPr>
        </p:nvGraphicFramePr>
        <p:xfrm>
          <a:off x="923332" y="1162421"/>
          <a:ext cx="5602014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669"/>
                <a:gridCol w="933669"/>
                <a:gridCol w="933669"/>
                <a:gridCol w="933669"/>
                <a:gridCol w="933669"/>
                <a:gridCol w="933669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000" dirty="0" smtClean="0">
                          <a:solidFill>
                            <a:schemeClr val="tx1"/>
                          </a:solidFill>
                        </a:rPr>
                        <a:t>Playing</a:t>
                      </a:r>
                      <a:r>
                        <a:rPr lang="en-AU" sz="1000" baseline="0" dirty="0" smtClean="0">
                          <a:solidFill>
                            <a:schemeClr val="tx1"/>
                          </a:solidFill>
                        </a:rPr>
                        <a:t> Number</a:t>
                      </a:r>
                      <a:endParaRPr lang="en-A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 smtClean="0">
                          <a:solidFill>
                            <a:schemeClr val="tx1"/>
                          </a:solidFill>
                        </a:rPr>
                        <a:t>First</a:t>
                      </a:r>
                      <a:r>
                        <a:rPr lang="en-AU" sz="1000" baseline="0" dirty="0" smtClean="0">
                          <a:solidFill>
                            <a:schemeClr val="tx1"/>
                          </a:solidFill>
                        </a:rPr>
                        <a:t> Name</a:t>
                      </a:r>
                      <a:endParaRPr lang="en-A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 smtClean="0">
                          <a:solidFill>
                            <a:schemeClr val="tx1"/>
                          </a:solidFill>
                        </a:rPr>
                        <a:t>Surname</a:t>
                      </a:r>
                      <a:endParaRPr lang="en-A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 smtClean="0">
                          <a:solidFill>
                            <a:schemeClr val="tx1"/>
                          </a:solidFill>
                        </a:rPr>
                        <a:t>DOB</a:t>
                      </a:r>
                      <a:endParaRPr lang="en-A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 smtClean="0">
                          <a:solidFill>
                            <a:schemeClr val="tx1"/>
                          </a:solidFill>
                        </a:rPr>
                        <a:t>Suburb &amp; Postcode</a:t>
                      </a:r>
                      <a:endParaRPr lang="en-A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 smtClean="0">
                          <a:solidFill>
                            <a:schemeClr val="tx1"/>
                          </a:solidFill>
                        </a:rPr>
                        <a:t>Rep player</a:t>
                      </a:r>
                    </a:p>
                    <a:p>
                      <a:r>
                        <a:rPr lang="en-AU" sz="1000" dirty="0" smtClean="0">
                          <a:solidFill>
                            <a:schemeClr val="tx1"/>
                          </a:solidFill>
                        </a:rPr>
                        <a:t>(any association)</a:t>
                      </a:r>
                      <a:endParaRPr lang="en-A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23330" y="5131004"/>
            <a:ext cx="5602014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AU" sz="1000" dirty="0" smtClean="0"/>
              <a:t>All participants and spectators agree to the CSBA competition by-laws and codes of conduct. It is the responsibility of the individual to be aware of the most recent version of these documents. </a:t>
            </a:r>
          </a:p>
          <a:p>
            <a:pPr marL="285750" indent="-285750">
              <a:buFont typeface="Arial" charset="0"/>
              <a:buChar char="•"/>
            </a:pPr>
            <a:r>
              <a:rPr lang="en-AU" sz="1000" dirty="0" smtClean="0"/>
              <a:t>Patrons are reminded that a Zero Tolerance Policy operates at all CSBA competition in relation to inappropriate behaviour towards referees, officials, spectators and opposition players.</a:t>
            </a:r>
          </a:p>
          <a:p>
            <a:pPr marL="285750" indent="-285750">
              <a:buFont typeface="Arial" charset="0"/>
              <a:buChar char="•"/>
            </a:pPr>
            <a:r>
              <a:rPr lang="en-AU" sz="1000" dirty="0" smtClean="0"/>
              <a:t>Disputing of game officials will not be tolerated. Any referee issues should be referred immediately to the rostered Referee Supervisor by the team coach or manager.</a:t>
            </a:r>
          </a:p>
          <a:p>
            <a:pPr marL="285750" indent="-285750">
              <a:buFont typeface="Arial" charset="0"/>
              <a:buChar char="•"/>
            </a:pPr>
            <a:r>
              <a:rPr lang="en-AU" sz="1000" dirty="0" smtClean="0"/>
              <a:t>Players MUST be registered with BNSW. It is the responsibility of the individual for maintaining current registration status. </a:t>
            </a:r>
          </a:p>
          <a:p>
            <a:pPr marL="285750" indent="-285750">
              <a:buFont typeface="Arial" charset="0"/>
              <a:buChar char="•"/>
            </a:pPr>
            <a:r>
              <a:rPr lang="en-AU" sz="1000" dirty="0" smtClean="0"/>
              <a:t>All teams MUST provide one scorer for their game.</a:t>
            </a:r>
          </a:p>
          <a:p>
            <a:pPr marL="285750" indent="-285750">
              <a:buFont typeface="Arial" charset="0"/>
              <a:buChar char="•"/>
            </a:pPr>
            <a:r>
              <a:rPr lang="en-AU" sz="1000" dirty="0" smtClean="0"/>
              <a:t>All teams MUST have an adult supervising their game AT ALL TIMES.</a:t>
            </a:r>
          </a:p>
          <a:p>
            <a:pPr marL="285750" indent="-285750">
              <a:buFont typeface="Arial" charset="0"/>
              <a:buChar char="•"/>
            </a:pPr>
            <a:r>
              <a:rPr lang="en-AU" sz="1000" dirty="0" smtClean="0"/>
              <a:t>REP RULE – Representative players are not permitted to play in division 3 or Under 10s. A maximum of three representative players are allowed on the court at any one time in division 1 &amp; 2. NB: Representative players from other associations also are deemed rep for the purposes of this by-law.</a:t>
            </a:r>
            <a:endParaRPr lang="en-A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923330" y="7416477"/>
            <a:ext cx="5602014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COMPETITION FEE STRUCTURE:</a:t>
            </a:r>
          </a:p>
          <a:p>
            <a:endParaRPr lang="en-AU" sz="16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71698"/>
              </p:ext>
            </p:extLst>
          </p:nvPr>
        </p:nvGraphicFramePr>
        <p:xfrm>
          <a:off x="923330" y="7680136"/>
          <a:ext cx="5602014" cy="135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1007"/>
                <a:gridCol w="28010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000" dirty="0" smtClean="0">
                          <a:solidFill>
                            <a:schemeClr val="bg1"/>
                          </a:solidFill>
                        </a:rPr>
                        <a:t>Age Group</a:t>
                      </a:r>
                      <a:r>
                        <a:rPr lang="en-AU" sz="1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AU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dirty="0" smtClean="0">
                          <a:solidFill>
                            <a:schemeClr val="bg1"/>
                          </a:solidFill>
                        </a:rPr>
                        <a:t>Team</a:t>
                      </a:r>
                      <a:r>
                        <a:rPr lang="en-AU" sz="1000" baseline="0" dirty="0" smtClean="0">
                          <a:solidFill>
                            <a:schemeClr val="bg1"/>
                          </a:solidFill>
                        </a:rPr>
                        <a:t> Fees</a:t>
                      </a:r>
                      <a:endParaRPr lang="en-AU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000" dirty="0" smtClean="0"/>
                        <a:t>Under</a:t>
                      </a:r>
                      <a:r>
                        <a:rPr lang="en-AU" sz="1000" baseline="0" dirty="0" smtClean="0"/>
                        <a:t> 10s</a:t>
                      </a:r>
                      <a:endParaRPr lang="en-AU" sz="1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dirty="0" smtClean="0"/>
                        <a:t>$70 per game</a:t>
                      </a:r>
                      <a:endParaRPr lang="en-AU" sz="1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000" dirty="0" smtClean="0"/>
                        <a:t>Under 12s &amp; 14s</a:t>
                      </a:r>
                      <a:endParaRPr lang="en-AU" sz="1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dirty="0" smtClean="0"/>
                        <a:t>$75 per game</a:t>
                      </a:r>
                      <a:endParaRPr lang="en-AU" sz="1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3577">
                <a:tc>
                  <a:txBody>
                    <a:bodyPr/>
                    <a:lstStyle/>
                    <a:p>
                      <a:pPr algn="ctr"/>
                      <a:r>
                        <a:rPr lang="en-AU" sz="1000" dirty="0" smtClean="0"/>
                        <a:t>Under 16s &amp; 18s </a:t>
                      </a:r>
                      <a:endParaRPr lang="en-AU" sz="1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dirty="0" smtClean="0"/>
                        <a:t>$80 per game</a:t>
                      </a:r>
                      <a:endParaRPr lang="en-AU" sz="1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905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401</Words>
  <Application>Microsoft Office PowerPoint</Application>
  <PresentationFormat>On-screen Show (4:3)</PresentationFormat>
  <Paragraphs>59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Comets</dc:creator>
  <cp:lastModifiedBy>Comets</cp:lastModifiedBy>
  <cp:revision>7</cp:revision>
  <dcterms:created xsi:type="dcterms:W3CDTF">2016-03-02T01:55:24Z</dcterms:created>
  <dcterms:modified xsi:type="dcterms:W3CDTF">2016-10-20T00:30:35Z</dcterms:modified>
</cp:coreProperties>
</file>