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59" r:id="rId6"/>
    <p:sldId id="260" r:id="rId7"/>
    <p:sldId id="263" r:id="rId8"/>
    <p:sldId id="261" r:id="rId9"/>
    <p:sldId id="262" r:id="rId10"/>
    <p:sldId id="258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107" d="100"/>
          <a:sy n="107" d="100"/>
        </p:scale>
        <p:origin x="7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TON Alex OBS/FIN" userId="00dd930c-e7eb-4597-9434-78dd114d7c05" providerId="ADAL" clId="{7598D027-809B-4026-98CF-8C667FF1B158}"/>
    <pc:docChg chg="undo custSel addSld modSld">
      <pc:chgData name="MORTON Alex OBS/FIN" userId="00dd930c-e7eb-4597-9434-78dd114d7c05" providerId="ADAL" clId="{7598D027-809B-4026-98CF-8C667FF1B158}" dt="2021-10-25T05:27:41.893" v="1293" actId="20577"/>
      <pc:docMkLst>
        <pc:docMk/>
      </pc:docMkLst>
      <pc:sldChg chg="modSp mod">
        <pc:chgData name="MORTON Alex OBS/FIN" userId="00dd930c-e7eb-4597-9434-78dd114d7c05" providerId="ADAL" clId="{7598D027-809B-4026-98CF-8C667FF1B158}" dt="2021-10-25T01:31:00.934" v="18" actId="20577"/>
        <pc:sldMkLst>
          <pc:docMk/>
          <pc:sldMk cId="2475805559" sldId="257"/>
        </pc:sldMkLst>
        <pc:spChg chg="mod">
          <ac:chgData name="MORTON Alex OBS/FIN" userId="00dd930c-e7eb-4597-9434-78dd114d7c05" providerId="ADAL" clId="{7598D027-809B-4026-98CF-8C667FF1B158}" dt="2021-10-25T01:31:00.934" v="18" actId="20577"/>
          <ac:spMkLst>
            <pc:docMk/>
            <pc:sldMk cId="2475805559" sldId="257"/>
            <ac:spMk id="2" creationId="{1C21E816-31F5-48BB-BD02-D15F2F18B48A}"/>
          </ac:spMkLst>
        </pc:spChg>
      </pc:sldChg>
      <pc:sldChg chg="modSp mod">
        <pc:chgData name="MORTON Alex OBS/FIN" userId="00dd930c-e7eb-4597-9434-78dd114d7c05" providerId="ADAL" clId="{7598D027-809B-4026-98CF-8C667FF1B158}" dt="2021-10-25T01:32:17.388" v="111" actId="20577"/>
        <pc:sldMkLst>
          <pc:docMk/>
          <pc:sldMk cId="263784652" sldId="258"/>
        </pc:sldMkLst>
        <pc:spChg chg="mod">
          <ac:chgData name="MORTON Alex OBS/FIN" userId="00dd930c-e7eb-4597-9434-78dd114d7c05" providerId="ADAL" clId="{7598D027-809B-4026-98CF-8C667FF1B158}" dt="2021-10-25T01:32:17.388" v="111" actId="20577"/>
          <ac:spMkLst>
            <pc:docMk/>
            <pc:sldMk cId="263784652" sldId="258"/>
            <ac:spMk id="2" creationId="{5E562972-3449-42D1-8185-B4BEFD52AB44}"/>
          </ac:spMkLst>
        </pc:spChg>
      </pc:sldChg>
      <pc:sldChg chg="modSp mod">
        <pc:chgData name="MORTON Alex OBS/FIN" userId="00dd930c-e7eb-4597-9434-78dd114d7c05" providerId="ADAL" clId="{7598D027-809B-4026-98CF-8C667FF1B158}" dt="2021-10-25T01:33:01.772" v="200" actId="20577"/>
        <pc:sldMkLst>
          <pc:docMk/>
          <pc:sldMk cId="600557488" sldId="260"/>
        </pc:sldMkLst>
        <pc:spChg chg="mod">
          <ac:chgData name="MORTON Alex OBS/FIN" userId="00dd930c-e7eb-4597-9434-78dd114d7c05" providerId="ADAL" clId="{7598D027-809B-4026-98CF-8C667FF1B158}" dt="2021-10-25T01:33:01.772" v="200" actId="20577"/>
          <ac:spMkLst>
            <pc:docMk/>
            <pc:sldMk cId="600557488" sldId="260"/>
            <ac:spMk id="2" creationId="{5B1B06FF-0587-4882-8BC1-F78D7A44700C}"/>
          </ac:spMkLst>
        </pc:spChg>
      </pc:sldChg>
      <pc:sldChg chg="modSp new mod">
        <pc:chgData name="MORTON Alex OBS/FIN" userId="00dd930c-e7eb-4597-9434-78dd114d7c05" providerId="ADAL" clId="{7598D027-809B-4026-98CF-8C667FF1B158}" dt="2021-10-25T01:32:49.388" v="179" actId="20577"/>
        <pc:sldMkLst>
          <pc:docMk/>
          <pc:sldMk cId="2831838136" sldId="262"/>
        </pc:sldMkLst>
        <pc:spChg chg="mod">
          <ac:chgData name="MORTON Alex OBS/FIN" userId="00dd930c-e7eb-4597-9434-78dd114d7c05" providerId="ADAL" clId="{7598D027-809B-4026-98CF-8C667FF1B158}" dt="2021-10-25T01:32:49.388" v="179" actId="20577"/>
          <ac:spMkLst>
            <pc:docMk/>
            <pc:sldMk cId="2831838136" sldId="262"/>
            <ac:spMk id="2" creationId="{6A1CBF2B-5906-44B7-B12A-5E17259AF5DB}"/>
          </ac:spMkLst>
        </pc:spChg>
        <pc:spChg chg="mod">
          <ac:chgData name="MORTON Alex OBS/FIN" userId="00dd930c-e7eb-4597-9434-78dd114d7c05" providerId="ADAL" clId="{7598D027-809B-4026-98CF-8C667FF1B158}" dt="2021-10-25T01:32:01.658" v="75" actId="20577"/>
          <ac:spMkLst>
            <pc:docMk/>
            <pc:sldMk cId="2831838136" sldId="262"/>
            <ac:spMk id="3" creationId="{24A2754E-51CF-47A4-9301-DC5E2CB940BF}"/>
          </ac:spMkLst>
        </pc:spChg>
      </pc:sldChg>
      <pc:sldChg chg="modSp new mod">
        <pc:chgData name="MORTON Alex OBS/FIN" userId="00dd930c-e7eb-4597-9434-78dd114d7c05" providerId="ADAL" clId="{7598D027-809B-4026-98CF-8C667FF1B158}" dt="2021-10-25T05:27:41.893" v="1293" actId="20577"/>
        <pc:sldMkLst>
          <pc:docMk/>
          <pc:sldMk cId="2451071699" sldId="263"/>
        </pc:sldMkLst>
        <pc:spChg chg="mod">
          <ac:chgData name="MORTON Alex OBS/FIN" userId="00dd930c-e7eb-4597-9434-78dd114d7c05" providerId="ADAL" clId="{7598D027-809B-4026-98CF-8C667FF1B158}" dt="2021-10-25T02:39:18.591" v="237" actId="20577"/>
          <ac:spMkLst>
            <pc:docMk/>
            <pc:sldMk cId="2451071699" sldId="263"/>
            <ac:spMk id="2" creationId="{6F8C6CF2-F166-4289-AE9A-3AA49036BE7C}"/>
          </ac:spMkLst>
        </pc:spChg>
        <pc:spChg chg="mod">
          <ac:chgData name="MORTON Alex OBS/FIN" userId="00dd930c-e7eb-4597-9434-78dd114d7c05" providerId="ADAL" clId="{7598D027-809B-4026-98CF-8C667FF1B158}" dt="2021-10-25T05:27:41.893" v="1293" actId="20577"/>
          <ac:spMkLst>
            <pc:docMk/>
            <pc:sldMk cId="2451071699" sldId="263"/>
            <ac:spMk id="3" creationId="{1C92D9A3-659A-4A7B-A727-F2DA59E898C0}"/>
          </ac:spMkLst>
        </pc:spChg>
        <pc:spChg chg="mod">
          <ac:chgData name="MORTON Alex OBS/FIN" userId="00dd930c-e7eb-4597-9434-78dd114d7c05" providerId="ADAL" clId="{7598D027-809B-4026-98CF-8C667FF1B158}" dt="2021-10-25T05:27:41.805" v="1290" actId="27636"/>
          <ac:spMkLst>
            <pc:docMk/>
            <pc:sldMk cId="2451071699" sldId="263"/>
            <ac:spMk id="4" creationId="{1515DF06-A792-4880-93FD-268C867465ED}"/>
          </ac:spMkLst>
        </pc:spChg>
      </pc:sldChg>
    </pc:docChg>
  </pc:docChgLst>
  <pc:docChgLst>
    <pc:chgData name="Alex Morton" userId="0089fa2bf3f6ed52" providerId="LiveId" clId="{CA8B578B-0BFF-4C46-BB8E-FCB64BDCCCAB}"/>
    <pc:docChg chg="modSld">
      <pc:chgData name="Alex Morton" userId="0089fa2bf3f6ed52" providerId="LiveId" clId="{CA8B578B-0BFF-4C46-BB8E-FCB64BDCCCAB}" dt="2022-06-12T23:57:44.338" v="9" actId="20577"/>
      <pc:docMkLst>
        <pc:docMk/>
      </pc:docMkLst>
      <pc:sldChg chg="modSp mod">
        <pc:chgData name="Alex Morton" userId="0089fa2bf3f6ed52" providerId="LiveId" clId="{CA8B578B-0BFF-4C46-BB8E-FCB64BDCCCAB}" dt="2022-06-12T23:57:44.338" v="9" actId="20577"/>
        <pc:sldMkLst>
          <pc:docMk/>
          <pc:sldMk cId="2475805559" sldId="257"/>
        </pc:sldMkLst>
        <pc:spChg chg="mod">
          <ac:chgData name="Alex Morton" userId="0089fa2bf3f6ed52" providerId="LiveId" clId="{CA8B578B-0BFF-4C46-BB8E-FCB64BDCCCAB}" dt="2022-06-12T23:57:44.338" v="9" actId="20577"/>
          <ac:spMkLst>
            <pc:docMk/>
            <pc:sldMk cId="2475805559" sldId="257"/>
            <ac:spMk id="2" creationId="{1C21E816-31F5-48BB-BD02-D15F2F18B4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en-US" dirty="0"/>
              <a:t>Strategic plan</a:t>
            </a:r>
            <a:br>
              <a:rPr lang="en-US" dirty="0"/>
            </a:br>
            <a:r>
              <a:rPr lang="en-US" dirty="0"/>
              <a:t>(April 2022)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rmAutofit/>
          </a:bodyPr>
          <a:lstStyle/>
          <a:p>
            <a:r>
              <a:rPr lang="en-US" dirty="0"/>
              <a:t>Minnow Sailing association of Victoria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8D20-35D0-4B90-9506-60F118B52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Association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4F199-D6FF-4E6F-B098-8A8E5B2D0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Don’t appear to be written down anywhere…..</a:t>
            </a:r>
          </a:p>
          <a:p>
            <a:r>
              <a:rPr lang="en-AU" dirty="0"/>
              <a:t>Proposed aims to guide discussion, based on research of other class associations (Optimist, International Cadet, </a:t>
            </a:r>
            <a:r>
              <a:rPr lang="en-AU" dirty="0" err="1"/>
              <a:t>O’pen</a:t>
            </a:r>
            <a:r>
              <a:rPr lang="en-AU" dirty="0"/>
              <a:t> Skiff, Laser, Sabre)</a:t>
            </a:r>
          </a:p>
          <a:p>
            <a:endParaRPr lang="en-AU" dirty="0"/>
          </a:p>
          <a:p>
            <a:pPr marL="342900" indent="-342900">
              <a:buFont typeface="+mj-lt"/>
              <a:buAutoNum type="arabicPeriod"/>
            </a:pPr>
            <a:r>
              <a:rPr lang="en-AU" sz="1800" dirty="0"/>
              <a:t>promote and develop the Minnow dinghy as a sailing class in Victoria;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800" dirty="0"/>
              <a:t>organise sailing events including regattas, state championships and training throughout Victoria for its members;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800" dirty="0"/>
              <a:t>provide assistance and resources to Minnow sailors and the sailing clubs to which they belong;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800" dirty="0"/>
              <a:t>encourage participation in sailing in Victoria more broadly and help develop the skills of junior sailors;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800" dirty="0"/>
              <a:t>promote a high standard of sailing and racing, whilst upholding fair and sportsmanlike conduct both on and off the water; and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800" dirty="0"/>
              <a:t>keep the “fun” in sailing!</a:t>
            </a:r>
          </a:p>
        </p:txBody>
      </p:sp>
    </p:spTree>
    <p:extLst>
      <p:ext uri="{BB962C8B-B14F-4D97-AF65-F5344CB8AC3E}">
        <p14:creationId xmlns:p14="http://schemas.microsoft.com/office/powerpoint/2010/main" val="628745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06FF-0587-4882-8BC1-F78D7A447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Current state – assessment of where we are now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495BC9-7DAD-494B-A3F9-4541E23536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Clubs – based on participation at 2020 &amp; 2021 states</a:t>
            </a:r>
          </a:p>
          <a:p>
            <a:pPr lvl="1"/>
            <a:r>
              <a:rPr lang="en-AU" dirty="0"/>
              <a:t>1 Major club</a:t>
            </a:r>
          </a:p>
          <a:p>
            <a:pPr lvl="2"/>
            <a:r>
              <a:rPr lang="en-AU" dirty="0"/>
              <a:t>Blairgowrie</a:t>
            </a:r>
          </a:p>
          <a:p>
            <a:pPr lvl="1"/>
            <a:r>
              <a:rPr lang="en-AU" dirty="0"/>
              <a:t>2 Active clubs (&gt;5 boats)</a:t>
            </a:r>
          </a:p>
          <a:p>
            <a:pPr lvl="2"/>
            <a:r>
              <a:rPr lang="en-AU" dirty="0"/>
              <a:t>McCrae, Williamstown</a:t>
            </a:r>
          </a:p>
          <a:p>
            <a:pPr lvl="1"/>
            <a:r>
              <a:rPr lang="en-AU" dirty="0"/>
              <a:t>10 Small clubs</a:t>
            </a:r>
          </a:p>
          <a:p>
            <a:pPr lvl="2"/>
            <a:r>
              <a:rPr lang="en-AU" dirty="0"/>
              <a:t>Altona, Ballarat, Beaumaris, Gippsland Lakes, Mount Martha, Portland, Parkdale, Rhyll, Rye, Sorrento</a:t>
            </a:r>
          </a:p>
          <a:p>
            <a:r>
              <a:rPr lang="en-AU" dirty="0"/>
              <a:t>Committee</a:t>
            </a:r>
          </a:p>
          <a:p>
            <a:pPr lvl="1"/>
            <a:r>
              <a:rPr lang="en-AU" dirty="0"/>
              <a:t>All male, all except 1 from Blairgowrie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80188A-FCBF-426E-AB7F-F76155FABC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Membership</a:t>
            </a:r>
          </a:p>
          <a:p>
            <a:pPr lvl="1"/>
            <a:r>
              <a:rPr lang="en-AU" dirty="0"/>
              <a:t>No membership recorded for 2020/21</a:t>
            </a:r>
          </a:p>
          <a:p>
            <a:r>
              <a:rPr lang="en-AU" dirty="0"/>
              <a:t>Boats</a:t>
            </a:r>
          </a:p>
          <a:p>
            <a:pPr lvl="1"/>
            <a:r>
              <a:rPr lang="en-AU" dirty="0"/>
              <a:t>42 boats registered for 2021 states at Blairgowrie</a:t>
            </a:r>
          </a:p>
          <a:p>
            <a:pPr lvl="2"/>
            <a:r>
              <a:rPr lang="en-AU" dirty="0"/>
              <a:t>68% from Blairgowrie (28 boats)</a:t>
            </a:r>
          </a:p>
          <a:p>
            <a:pPr lvl="1"/>
            <a:r>
              <a:rPr lang="en-AU" dirty="0"/>
              <a:t>39 boats registered for 2020 states at Blairgowrie</a:t>
            </a:r>
          </a:p>
          <a:p>
            <a:pPr lvl="2"/>
            <a:r>
              <a:rPr lang="en-AU" dirty="0"/>
              <a:t>59% from Blairgowrie (23 boats)</a:t>
            </a:r>
          </a:p>
          <a:p>
            <a:r>
              <a:rPr lang="en-AU" dirty="0"/>
              <a:t>Activities</a:t>
            </a:r>
          </a:p>
          <a:p>
            <a:pPr lvl="1"/>
            <a:r>
              <a:rPr lang="en-AU" dirty="0"/>
              <a:t>Limited activities over last 2 years due to Covid</a:t>
            </a:r>
          </a:p>
          <a:p>
            <a:pPr lvl="1"/>
            <a:r>
              <a:rPr lang="en-AU" dirty="0"/>
              <a:t>7 Minnows at </a:t>
            </a:r>
            <a:r>
              <a:rPr lang="en-AU" dirty="0" err="1"/>
              <a:t>WinterSail</a:t>
            </a:r>
            <a:r>
              <a:rPr lang="en-AU" dirty="0"/>
              <a:t> (Albert Park)</a:t>
            </a:r>
          </a:p>
          <a:p>
            <a:pPr lvl="1"/>
            <a:r>
              <a:rPr lang="en-AU" dirty="0"/>
              <a:t>New transition course at Williamstown</a:t>
            </a:r>
          </a:p>
        </p:txBody>
      </p:sp>
    </p:spTree>
    <p:extLst>
      <p:ext uri="{BB962C8B-B14F-4D97-AF65-F5344CB8AC3E}">
        <p14:creationId xmlns:p14="http://schemas.microsoft.com/office/powerpoint/2010/main" val="600557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C6CF2-F166-4289-AE9A-3AA49036B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Current state – SWOT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2D9A3-659A-4A7B-A727-F2DA59E898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u="sng" dirty="0"/>
              <a:t>Strengths</a:t>
            </a:r>
          </a:p>
          <a:p>
            <a:r>
              <a:rPr lang="en-AU" dirty="0"/>
              <a:t>Strong home base club (Blairgowrie)</a:t>
            </a:r>
          </a:p>
          <a:p>
            <a:r>
              <a:rPr lang="en-AU" dirty="0"/>
              <a:t>Good boat design – especially for Port Phillip</a:t>
            </a:r>
          </a:p>
          <a:p>
            <a:r>
              <a:rPr lang="en-AU" dirty="0"/>
              <a:t>Residual good will in sailing community</a:t>
            </a:r>
          </a:p>
          <a:p>
            <a:r>
              <a:rPr lang="en-AU" dirty="0"/>
              <a:t>Lots of second hand boats available – easy, cheap entry point</a:t>
            </a:r>
          </a:p>
          <a:p>
            <a:r>
              <a:rPr lang="en-AU" dirty="0"/>
              <a:t>Natural transition boat (Sabre)</a:t>
            </a:r>
          </a:p>
          <a:p>
            <a:pPr marL="0" indent="0">
              <a:buNone/>
            </a:pPr>
            <a:r>
              <a:rPr lang="en-AU" u="sng" dirty="0"/>
              <a:t>Weaknesses</a:t>
            </a:r>
          </a:p>
          <a:p>
            <a:r>
              <a:rPr lang="en-AU" dirty="0"/>
              <a:t>Thinly spread through rest of Victoria – in danger of becoming a single-club class</a:t>
            </a:r>
          </a:p>
          <a:p>
            <a:r>
              <a:rPr lang="en-AU" dirty="0"/>
              <a:t>Lack of new boats for advanced sailors</a:t>
            </a:r>
          </a:p>
          <a:p>
            <a:r>
              <a:rPr lang="en-AU" dirty="0"/>
              <a:t>Most second hand boats are wooden – require more maintenance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5DF06-A792-4880-93FD-268C867465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u="sng" dirty="0"/>
              <a:t>Opportunities</a:t>
            </a:r>
          </a:p>
          <a:p>
            <a:r>
              <a:rPr lang="en-AU" dirty="0"/>
              <a:t>New fleet at Williamstown, rebuilding fleet at McCrae, strong interest at Altona, Ballarat and Parkdale</a:t>
            </a:r>
          </a:p>
          <a:p>
            <a:r>
              <a:rPr lang="en-AU" dirty="0"/>
              <a:t>Better partnership with Australian Sailing to promote class?</a:t>
            </a:r>
          </a:p>
          <a:p>
            <a:r>
              <a:rPr lang="en-AU" dirty="0"/>
              <a:t>Transition course at Williamstown – roll out further?</a:t>
            </a:r>
          </a:p>
          <a:p>
            <a:pPr marL="0" indent="0">
              <a:buNone/>
            </a:pPr>
            <a:r>
              <a:rPr lang="en-AU" u="sng" dirty="0"/>
              <a:t>Threats</a:t>
            </a:r>
          </a:p>
          <a:p>
            <a:r>
              <a:rPr lang="en-AU" dirty="0"/>
              <a:t>Optimist class</a:t>
            </a:r>
          </a:p>
          <a:p>
            <a:pPr lvl="1"/>
            <a:r>
              <a:rPr lang="en-AU" dirty="0"/>
              <a:t>Embedded with Tackers programme</a:t>
            </a:r>
          </a:p>
          <a:p>
            <a:pPr lvl="1"/>
            <a:r>
              <a:rPr lang="en-AU" dirty="0"/>
              <a:t>Strong Victorian class association &amp; large fleet</a:t>
            </a:r>
          </a:p>
          <a:p>
            <a:r>
              <a:rPr lang="en-AU" dirty="0" err="1"/>
              <a:t>O’pen</a:t>
            </a:r>
            <a:r>
              <a:rPr lang="en-AU" dirty="0"/>
              <a:t> Skiff class</a:t>
            </a:r>
          </a:p>
          <a:p>
            <a:pPr lvl="1"/>
            <a:r>
              <a:rPr lang="en-AU" dirty="0"/>
              <a:t>Have converted several clubs with strong youth programmes</a:t>
            </a:r>
          </a:p>
          <a:p>
            <a:pPr lvl="1"/>
            <a:r>
              <a:rPr lang="en-AU" dirty="0"/>
              <a:t>Increasingly active Victorian class association</a:t>
            </a:r>
          </a:p>
        </p:txBody>
      </p:sp>
    </p:spTree>
    <p:extLst>
      <p:ext uri="{BB962C8B-B14F-4D97-AF65-F5344CB8AC3E}">
        <p14:creationId xmlns:p14="http://schemas.microsoft.com/office/powerpoint/2010/main" val="2451071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06ACE-1A43-4C4F-9C4C-5DC9A3ED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Future State – Aspiration for 2026/27 season (5 years)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20711-C2D8-42D7-9041-BE8492D304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Clubs</a:t>
            </a:r>
          </a:p>
          <a:p>
            <a:pPr lvl="1"/>
            <a:r>
              <a:rPr lang="en-AU" dirty="0"/>
              <a:t>1 Major club</a:t>
            </a:r>
          </a:p>
          <a:p>
            <a:pPr lvl="2"/>
            <a:r>
              <a:rPr lang="en-AU" dirty="0"/>
              <a:t>Blairgowrie</a:t>
            </a:r>
          </a:p>
          <a:p>
            <a:pPr lvl="1"/>
            <a:r>
              <a:rPr lang="en-AU" dirty="0"/>
              <a:t>5 Active clubs (&gt; 6 boats)</a:t>
            </a:r>
          </a:p>
          <a:p>
            <a:pPr lvl="1"/>
            <a:r>
              <a:rPr lang="en-AU" dirty="0"/>
              <a:t>9 Small clubs</a:t>
            </a:r>
          </a:p>
          <a:p>
            <a:r>
              <a:rPr lang="en-AU" dirty="0"/>
              <a:t>Committee</a:t>
            </a:r>
          </a:p>
          <a:p>
            <a:pPr lvl="1"/>
            <a:r>
              <a:rPr lang="en-AU" dirty="0"/>
              <a:t>40% female, 50% from clubs other than Blairgowrie </a:t>
            </a:r>
          </a:p>
          <a:p>
            <a:r>
              <a:rPr lang="en-AU" dirty="0"/>
              <a:t>Membership</a:t>
            </a:r>
          </a:p>
          <a:p>
            <a:pPr lvl="1"/>
            <a:r>
              <a:rPr lang="en-AU" dirty="0"/>
              <a:t>60 members registered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A66B70-BFDE-4414-A406-C5815021FB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Boats</a:t>
            </a:r>
          </a:p>
          <a:p>
            <a:pPr lvl="1"/>
            <a:r>
              <a:rPr lang="en-AU" dirty="0"/>
              <a:t>50 boats registered for states</a:t>
            </a:r>
          </a:p>
          <a:p>
            <a:pPr lvl="2"/>
            <a:r>
              <a:rPr lang="en-AU" dirty="0"/>
              <a:t>50% from clubs other than Blairgowrie (25 boats) </a:t>
            </a:r>
          </a:p>
          <a:p>
            <a:r>
              <a:rPr lang="en-AU" dirty="0"/>
              <a:t>Activities</a:t>
            </a:r>
          </a:p>
          <a:p>
            <a:pPr lvl="1"/>
            <a:r>
              <a:rPr lang="en-AU" dirty="0"/>
              <a:t>State championship regatta</a:t>
            </a:r>
          </a:p>
          <a:p>
            <a:pPr lvl="1"/>
            <a:r>
              <a:rPr lang="en-AU" dirty="0"/>
              <a:t>Traveller series</a:t>
            </a:r>
          </a:p>
          <a:p>
            <a:pPr lvl="2"/>
            <a:r>
              <a:rPr lang="en-AU" dirty="0"/>
              <a:t>State regatta, combine with 2 other regattas (e.g. Sail Country, Spring Sail), plus visits to 1 Active club and 1 Small club</a:t>
            </a:r>
          </a:p>
          <a:p>
            <a:pPr lvl="1"/>
            <a:r>
              <a:rPr lang="en-AU" dirty="0"/>
              <a:t>Training programme</a:t>
            </a:r>
          </a:p>
          <a:p>
            <a:pPr lvl="2"/>
            <a:r>
              <a:rPr lang="en-AU" dirty="0"/>
              <a:t>Covering Novice, Intermediate and Advanced</a:t>
            </a:r>
          </a:p>
          <a:p>
            <a:pPr lvl="2"/>
            <a:r>
              <a:rPr lang="en-AU" dirty="0"/>
              <a:t>4 days / weekends through season, plus </a:t>
            </a:r>
            <a:r>
              <a:rPr lang="en-AU" dirty="0" err="1"/>
              <a:t>WinterSail</a:t>
            </a:r>
            <a:endParaRPr lang="en-AU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416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CBF2B-5906-44B7-B12A-5E17259AF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Gaps – Analysis of what’s missing / needs doing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2754E-51CF-47A4-9301-DC5E2CB940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Clubs</a:t>
            </a:r>
          </a:p>
          <a:p>
            <a:pPr lvl="1"/>
            <a:r>
              <a:rPr lang="en-AU" dirty="0"/>
              <a:t>3 Small clubs to become Active (&gt; 6 boats)</a:t>
            </a:r>
          </a:p>
          <a:p>
            <a:pPr lvl="2"/>
            <a:r>
              <a:rPr lang="en-AU" dirty="0"/>
              <a:t>Most likely Parkdale, Ballarat, Altona, maybe Beaumaris</a:t>
            </a:r>
          </a:p>
          <a:p>
            <a:pPr lvl="1"/>
            <a:r>
              <a:rPr lang="en-AU" dirty="0"/>
              <a:t>Support refresh at remaining Small clubs</a:t>
            </a:r>
          </a:p>
          <a:p>
            <a:pPr lvl="2"/>
            <a:r>
              <a:rPr lang="en-AU" dirty="0"/>
              <a:t>Gippsland Lakes, Mount Martha, Portland, Rhyll, Rye, Sorrento</a:t>
            </a:r>
          </a:p>
          <a:p>
            <a:pPr lvl="1"/>
            <a:r>
              <a:rPr lang="en-AU" dirty="0"/>
              <a:t>2 new Small clubs</a:t>
            </a:r>
          </a:p>
          <a:p>
            <a:pPr lvl="2"/>
            <a:r>
              <a:rPr lang="en-AU" dirty="0"/>
              <a:t>Target clubs with Tackers programmes but minimal junior sailing to transition into?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19657-FC41-4522-AE31-9C11204E4E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AU" dirty="0"/>
              <a:t>Committee</a:t>
            </a:r>
          </a:p>
          <a:p>
            <a:pPr lvl="1"/>
            <a:r>
              <a:rPr lang="en-AU" dirty="0"/>
              <a:t>0 -&gt; 40% female</a:t>
            </a:r>
          </a:p>
          <a:p>
            <a:pPr lvl="1"/>
            <a:r>
              <a:rPr lang="en-AU" dirty="0"/>
              <a:t>20% -&gt; 50% from clubs other than Blairgowrie</a:t>
            </a:r>
          </a:p>
          <a:p>
            <a:r>
              <a:rPr lang="en-AU" dirty="0"/>
              <a:t>Boats</a:t>
            </a:r>
          </a:p>
          <a:p>
            <a:pPr lvl="1"/>
            <a:r>
              <a:rPr lang="en-AU" dirty="0"/>
              <a:t>14-16 -&gt; 25 non-Blairgowrie boats registered for states</a:t>
            </a:r>
          </a:p>
          <a:p>
            <a:r>
              <a:rPr lang="en-AU" dirty="0"/>
              <a:t>Activities</a:t>
            </a:r>
          </a:p>
          <a:p>
            <a:pPr lvl="1"/>
            <a:r>
              <a:rPr lang="en-AU" dirty="0"/>
              <a:t>Restart Traveller series</a:t>
            </a:r>
          </a:p>
          <a:p>
            <a:pPr lvl="1"/>
            <a:r>
              <a:rPr lang="en-AU" dirty="0"/>
              <a:t>Initiate training programme</a:t>
            </a:r>
          </a:p>
          <a:p>
            <a:pPr lvl="2"/>
            <a:r>
              <a:rPr lang="en-AU" dirty="0"/>
              <a:t>Dedicated coaches?</a:t>
            </a:r>
          </a:p>
          <a:p>
            <a:pPr lvl="1"/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1838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 – action plan for next 2 seasons (1/3)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CCE9F2-D9E1-4B33-A6A6-AF20D10081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2739663"/>
              </p:ext>
            </p:extLst>
          </p:nvPr>
        </p:nvGraphicFramePr>
        <p:xfrm>
          <a:off x="581025" y="2341563"/>
          <a:ext cx="11029950" cy="372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575">
                  <a:extLst>
                    <a:ext uri="{9D8B030D-6E8A-4147-A177-3AD203B41FA5}">
                      <a16:colId xmlns:a16="http://schemas.microsoft.com/office/drawing/2014/main" val="1651586123"/>
                    </a:ext>
                  </a:extLst>
                </a:gridCol>
                <a:gridCol w="4350327">
                  <a:extLst>
                    <a:ext uri="{9D8B030D-6E8A-4147-A177-3AD203B41FA5}">
                      <a16:colId xmlns:a16="http://schemas.microsoft.com/office/drawing/2014/main" val="1729355154"/>
                    </a:ext>
                  </a:extLst>
                </a:gridCol>
                <a:gridCol w="5127048">
                  <a:extLst>
                    <a:ext uri="{9D8B030D-6E8A-4147-A177-3AD203B41FA5}">
                      <a16:colId xmlns:a16="http://schemas.microsoft.com/office/drawing/2014/main" val="3667550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2022/23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2023/24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195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Consolidate strength of Blairgowrie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Nationals at Blairgowrie in 2023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Aim to maintain ~25 boats at states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States at Blairgowrie in 2024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Aim to maintain ~25 boats at states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391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Support continued growth at Active Clubs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Coaching event at McCrae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Traveller series at Williamstown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Coaching event at Williamstown</a:t>
                      </a:r>
                    </a:p>
                    <a:p>
                      <a:r>
                        <a:rPr lang="en-AU" sz="1400" dirty="0"/>
                        <a:t>Traveller series at McCrae</a:t>
                      </a:r>
                    </a:p>
                    <a:p>
                      <a:r>
                        <a:rPr lang="en-AU" sz="1400" dirty="0"/>
                        <a:t>Aim for 8 boats each at states from McCrae &amp; Williamstown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139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Encourage growth of Small clubs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States at Parkdale in 2023?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Traveller series at Ballarat?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Coaching event at Altona?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Traveller series at Parkdale?</a:t>
                      </a:r>
                    </a:p>
                    <a:p>
                      <a:r>
                        <a:rPr lang="en-AU" sz="1400" dirty="0"/>
                        <a:t>Coaching event at Beaumaris?</a:t>
                      </a:r>
                    </a:p>
                    <a:p>
                      <a:r>
                        <a:rPr lang="en-AU" sz="1400" dirty="0"/>
                        <a:t>Aim for 3 boats each at states from Parkdale, Altona, Ballarat &amp; Beaumaris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503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Diversify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Target 1 female from Blairgowrie</a:t>
                      </a:r>
                    </a:p>
                    <a:p>
                      <a:r>
                        <a:rPr lang="en-AU" sz="1400" dirty="0"/>
                        <a:t>Target 1 parent each from Williamstown &amp; McCrae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Need new association president from Blairgowrie</a:t>
                      </a:r>
                    </a:p>
                    <a:p>
                      <a:r>
                        <a:rPr lang="en-AU" sz="1400" dirty="0"/>
                        <a:t>Target 2 females (1 from Blairgowrie)</a:t>
                      </a:r>
                    </a:p>
                    <a:p>
                      <a:r>
                        <a:rPr lang="en-AU" sz="1400" dirty="0"/>
                        <a:t>Target 1 parent each from Williamstown &amp; McCrae</a:t>
                      </a:r>
                    </a:p>
                    <a:p>
                      <a:r>
                        <a:rPr lang="en-AU" sz="1400" dirty="0"/>
                        <a:t>Target 2 parents from other clubs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53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 – action plan for next 2 seasons (2/3)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CCE9F2-D9E1-4B33-A6A6-AF20D10081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636899"/>
              </p:ext>
            </p:extLst>
          </p:nvPr>
        </p:nvGraphicFramePr>
        <p:xfrm>
          <a:off x="581025" y="2341563"/>
          <a:ext cx="11029950" cy="427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575">
                  <a:extLst>
                    <a:ext uri="{9D8B030D-6E8A-4147-A177-3AD203B41FA5}">
                      <a16:colId xmlns:a16="http://schemas.microsoft.com/office/drawing/2014/main" val="1651586123"/>
                    </a:ext>
                  </a:extLst>
                </a:gridCol>
                <a:gridCol w="4350327">
                  <a:extLst>
                    <a:ext uri="{9D8B030D-6E8A-4147-A177-3AD203B41FA5}">
                      <a16:colId xmlns:a16="http://schemas.microsoft.com/office/drawing/2014/main" val="1729355154"/>
                    </a:ext>
                  </a:extLst>
                </a:gridCol>
                <a:gridCol w="5127048">
                  <a:extLst>
                    <a:ext uri="{9D8B030D-6E8A-4147-A177-3AD203B41FA5}">
                      <a16:colId xmlns:a16="http://schemas.microsoft.com/office/drawing/2014/main" val="3667550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2022/23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2023/24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195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Restart Traveller series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Visit to Williamstown – October?</a:t>
                      </a:r>
                    </a:p>
                    <a:p>
                      <a:r>
                        <a:rPr lang="en-AU" sz="1400" dirty="0"/>
                        <a:t>Sail Country – November</a:t>
                      </a:r>
                    </a:p>
                    <a:p>
                      <a:r>
                        <a:rPr lang="en-AU" sz="1400" dirty="0"/>
                        <a:t>National regatta at Blairgowrie - January</a:t>
                      </a:r>
                    </a:p>
                    <a:p>
                      <a:r>
                        <a:rPr lang="en-AU" sz="1400" dirty="0"/>
                        <a:t>State regatta at Parkdale – February</a:t>
                      </a:r>
                    </a:p>
                    <a:p>
                      <a:r>
                        <a:rPr lang="en-AU" sz="1400" dirty="0"/>
                        <a:t>Visit to Ballarat – March?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Spring Sail – September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Visit to McCrae – October?</a:t>
                      </a:r>
                    </a:p>
                    <a:p>
                      <a:r>
                        <a:rPr lang="en-AU" sz="1400" dirty="0"/>
                        <a:t>Sail Country – November</a:t>
                      </a:r>
                    </a:p>
                    <a:p>
                      <a:r>
                        <a:rPr lang="en-AU" sz="1400" dirty="0"/>
                        <a:t>State regatta at Blairgowrie – February</a:t>
                      </a:r>
                    </a:p>
                    <a:p>
                      <a:r>
                        <a:rPr lang="en-AU" sz="1400" dirty="0"/>
                        <a:t>Visit to Parkdale – March?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140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Initiate Training programme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Recruit 2 coaches (Advanced, Novice/Intermediate)</a:t>
                      </a:r>
                    </a:p>
                    <a:p>
                      <a:r>
                        <a:rPr lang="en-AU" sz="1400" dirty="0" err="1"/>
                        <a:t>WinterSail</a:t>
                      </a:r>
                      <a:r>
                        <a:rPr lang="en-AU" sz="1400" dirty="0"/>
                        <a:t> – July</a:t>
                      </a:r>
                    </a:p>
                    <a:p>
                      <a:r>
                        <a:rPr lang="en-AU" sz="1400" dirty="0"/>
                        <a:t>Blairgowrie – September?</a:t>
                      </a:r>
                    </a:p>
                    <a:p>
                      <a:r>
                        <a:rPr lang="en-AU" sz="1400" dirty="0"/>
                        <a:t>McCrae – December? Pre-Nationals</a:t>
                      </a:r>
                    </a:p>
                    <a:p>
                      <a:r>
                        <a:rPr lang="en-AU" sz="1400" dirty="0"/>
                        <a:t>Altona – April?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Recruit 3 coaches (Advanced, Intermediate, Novice)</a:t>
                      </a:r>
                    </a:p>
                    <a:p>
                      <a:r>
                        <a:rPr lang="en-AU" sz="1400" dirty="0" err="1"/>
                        <a:t>WinterSail</a:t>
                      </a:r>
                      <a:r>
                        <a:rPr lang="en-AU" sz="1400" dirty="0"/>
                        <a:t> – July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Combine with Spring Sail – September</a:t>
                      </a:r>
                    </a:p>
                    <a:p>
                      <a:r>
                        <a:rPr lang="en-AU" sz="1400" dirty="0"/>
                        <a:t>Combine with Sail Country - November</a:t>
                      </a:r>
                    </a:p>
                    <a:p>
                      <a:r>
                        <a:rPr lang="en-AU" sz="1400" dirty="0"/>
                        <a:t>Williamstown – December? Pre-Nationals (Perth Jan 2024?)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Beaumaris – January?</a:t>
                      </a:r>
                    </a:p>
                    <a:p>
                      <a:r>
                        <a:rPr lang="en-AU" sz="1400" dirty="0"/>
                        <a:t>State youth coaching – April?</a:t>
                      </a:r>
                    </a:p>
                    <a:p>
                      <a:r>
                        <a:rPr lang="en-AU" sz="1400" dirty="0"/>
                        <a:t>Blairgowrie – May?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323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Promotion through Australian Sailing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Article on Nationals at Blairgowrie</a:t>
                      </a:r>
                    </a:p>
                    <a:p>
                      <a:r>
                        <a:rPr lang="en-AU" sz="1400" dirty="0"/>
                        <a:t>Article on States at Parkdale</a:t>
                      </a:r>
                    </a:p>
                    <a:p>
                      <a:r>
                        <a:rPr lang="en-AU" sz="1400" dirty="0"/>
                        <a:t>Article on Traveller series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Article on Nationals in Perth</a:t>
                      </a:r>
                    </a:p>
                    <a:p>
                      <a:r>
                        <a:rPr lang="en-AU" sz="1400" dirty="0"/>
                        <a:t>Article on States at Blairgowrie</a:t>
                      </a:r>
                    </a:p>
                    <a:p>
                      <a:r>
                        <a:rPr lang="en-AU" sz="1400" dirty="0"/>
                        <a:t>Article on Traveller series</a:t>
                      </a:r>
                    </a:p>
                    <a:p>
                      <a:r>
                        <a:rPr lang="en-AU" sz="1400" dirty="0"/>
                        <a:t>Article on Training programme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257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092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 – action plan for next 2 seasons (3/3)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CCE9F2-D9E1-4B33-A6A6-AF20D10081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634037"/>
              </p:ext>
            </p:extLst>
          </p:nvPr>
        </p:nvGraphicFramePr>
        <p:xfrm>
          <a:off x="581025" y="2341563"/>
          <a:ext cx="11029950" cy="341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575">
                  <a:extLst>
                    <a:ext uri="{9D8B030D-6E8A-4147-A177-3AD203B41FA5}">
                      <a16:colId xmlns:a16="http://schemas.microsoft.com/office/drawing/2014/main" val="1651586123"/>
                    </a:ext>
                  </a:extLst>
                </a:gridCol>
                <a:gridCol w="4350327">
                  <a:extLst>
                    <a:ext uri="{9D8B030D-6E8A-4147-A177-3AD203B41FA5}">
                      <a16:colId xmlns:a16="http://schemas.microsoft.com/office/drawing/2014/main" val="1729355154"/>
                    </a:ext>
                  </a:extLst>
                </a:gridCol>
                <a:gridCol w="5127048">
                  <a:extLst>
                    <a:ext uri="{9D8B030D-6E8A-4147-A177-3AD203B41FA5}">
                      <a16:colId xmlns:a16="http://schemas.microsoft.com/office/drawing/2014/main" val="3667550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2022/23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2023/24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195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Support development at remaining Small clubs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Identify class reps for each club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Develop marketing materials to send to Clubs, including invites to Association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Aim for 1 boat each at states from Gippsland Lakes, Mount Martha, Portland, Rhyll, Rye, Sorrento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424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Target new Small clubs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Identify clubs with Tackers programmes but minimal junior sailing to transition into</a:t>
                      </a:r>
                    </a:p>
                    <a:p>
                      <a:r>
                        <a:rPr lang="en-AU" sz="1400" dirty="0"/>
                        <a:t>Develop marketing materials to send to Clubs, including invites to Association events</a:t>
                      </a:r>
                    </a:p>
                    <a:p>
                      <a:r>
                        <a:rPr lang="en-AU" sz="1400" dirty="0"/>
                        <a:t>Offer to run ‘Try a Minnow’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Run ‘Try a Minnow’ events at 2 new Clubs</a:t>
                      </a:r>
                    </a:p>
                    <a:p>
                      <a:r>
                        <a:rPr lang="en-AU" sz="1400" dirty="0"/>
                        <a:t>Aim for 1 boat from a new club at states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230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Supply of boats &amp; 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Forecast pipeline of demand for new boats</a:t>
                      </a:r>
                    </a:p>
                    <a:p>
                      <a:r>
                        <a:rPr lang="en-AU" sz="1400" dirty="0"/>
                        <a:t>Appoint approved builder for fiberglass Minnows</a:t>
                      </a:r>
                    </a:p>
                    <a:p>
                      <a:r>
                        <a:rPr lang="en-AU" sz="1400" dirty="0"/>
                        <a:t>Appoint approved supplier of wooden Minnow kits</a:t>
                      </a:r>
                    </a:p>
                    <a:p>
                      <a:r>
                        <a:rPr lang="en-AU" sz="1400" dirty="0"/>
                        <a:t>Refresh recommended suppliers of Minnow 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Work with approved builder / supplier on marketing campaign for new Minnows (pre-built or kits)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29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564340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{D4D3DF60-45F0-4FDE-8409-F9EE205B9ADA}tf33552983_win32</Template>
  <TotalTime>258</TotalTime>
  <Words>1140</Words>
  <Application>Microsoft Office PowerPoint</Application>
  <PresentationFormat>Widescreen</PresentationFormat>
  <Paragraphs>175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Franklin Gothic Book</vt:lpstr>
      <vt:lpstr>Franklin Gothic Demi</vt:lpstr>
      <vt:lpstr>Wingdings 2</vt:lpstr>
      <vt:lpstr>DividendVTI</vt:lpstr>
      <vt:lpstr>Strategic plan (April 2022)</vt:lpstr>
      <vt:lpstr>Association aims</vt:lpstr>
      <vt:lpstr>Current state – assessment of where we are now</vt:lpstr>
      <vt:lpstr>Current state – SWOT analysis</vt:lpstr>
      <vt:lpstr>Future State – Aspiration for 2026/27 season (5 years)</vt:lpstr>
      <vt:lpstr>Gaps – Analysis of what’s missing / needs doing</vt:lpstr>
      <vt:lpstr>Roadmap – action plan for next 2 seasons (1/3)</vt:lpstr>
      <vt:lpstr>Roadmap – action plan for next 2 seasons (2/3)</vt:lpstr>
      <vt:lpstr>Roadmap – action plan for next 2 seasons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 – draft (November 2021)</dc:title>
  <dc:creator>MORTON Alex OBS/FIN</dc:creator>
  <cp:lastModifiedBy>Alex Morton</cp:lastModifiedBy>
  <cp:revision>19</cp:revision>
  <dcterms:created xsi:type="dcterms:W3CDTF">2021-10-25T01:03:18Z</dcterms:created>
  <dcterms:modified xsi:type="dcterms:W3CDTF">2022-06-12T23:57:48Z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07222825-62ea-40f3-96b5-5375c07996e2_Enabled">
    <vt:lpwstr>true</vt:lpwstr>
  </property>
  <property fmtid="{D5CDD505-2E9C-101B-9397-08002B2CF9AE}" pid="4" name="MSIP_Label_07222825-62ea-40f3-96b5-5375c07996e2_SetDate">
    <vt:lpwstr>2021-10-25T01:03:23Z</vt:lpwstr>
  </property>
  <property fmtid="{D5CDD505-2E9C-101B-9397-08002B2CF9AE}" pid="5" name="MSIP_Label_07222825-62ea-40f3-96b5-5375c07996e2_Method">
    <vt:lpwstr>Privileged</vt:lpwstr>
  </property>
  <property fmtid="{D5CDD505-2E9C-101B-9397-08002B2CF9AE}" pid="6" name="MSIP_Label_07222825-62ea-40f3-96b5-5375c07996e2_Name">
    <vt:lpwstr>unrestricted_parent.2</vt:lpwstr>
  </property>
  <property fmtid="{D5CDD505-2E9C-101B-9397-08002B2CF9AE}" pid="7" name="MSIP_Label_07222825-62ea-40f3-96b5-5375c07996e2_SiteId">
    <vt:lpwstr>90c7a20a-f34b-40bf-bc48-b9253b6f5d20</vt:lpwstr>
  </property>
  <property fmtid="{D5CDD505-2E9C-101B-9397-08002B2CF9AE}" pid="8" name="MSIP_Label_07222825-62ea-40f3-96b5-5375c07996e2_ActionId">
    <vt:lpwstr>d9fb6074-c06d-4eab-8c74-b567e7281707</vt:lpwstr>
  </property>
  <property fmtid="{D5CDD505-2E9C-101B-9397-08002B2CF9AE}" pid="9" name="MSIP_Label_07222825-62ea-40f3-96b5-5375c07996e2_ContentBits">
    <vt:lpwstr>0</vt:lpwstr>
  </property>
</Properties>
</file>